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322" r:id="rId2"/>
    <p:sldId id="259" r:id="rId3"/>
    <p:sldId id="325" r:id="rId4"/>
    <p:sldId id="294" r:id="rId5"/>
    <p:sldId id="353" r:id="rId6"/>
    <p:sldId id="326" r:id="rId7"/>
    <p:sldId id="321" r:id="rId8"/>
    <p:sldId id="327" r:id="rId9"/>
    <p:sldId id="347" r:id="rId10"/>
    <p:sldId id="324" r:id="rId11"/>
    <p:sldId id="339" r:id="rId12"/>
    <p:sldId id="296" r:id="rId13"/>
    <p:sldId id="328" r:id="rId14"/>
    <p:sldId id="340" r:id="rId15"/>
    <p:sldId id="330" r:id="rId16"/>
    <p:sldId id="329" r:id="rId17"/>
    <p:sldId id="341" r:id="rId18"/>
    <p:sldId id="332" r:id="rId19"/>
    <p:sldId id="331" r:id="rId20"/>
    <p:sldId id="342" r:id="rId21"/>
    <p:sldId id="333" r:id="rId22"/>
    <p:sldId id="334" r:id="rId23"/>
    <p:sldId id="343" r:id="rId24"/>
    <p:sldId id="335" r:id="rId25"/>
    <p:sldId id="336" r:id="rId26"/>
    <p:sldId id="344" r:id="rId27"/>
    <p:sldId id="337" r:id="rId28"/>
    <p:sldId id="348" r:id="rId29"/>
    <p:sldId id="349" r:id="rId30"/>
    <p:sldId id="350" r:id="rId31"/>
    <p:sldId id="352" r:id="rId32"/>
    <p:sldId id="351" r:id="rId33"/>
    <p:sldId id="338" r:id="rId34"/>
    <p:sldId id="345" r:id="rId35"/>
    <p:sldId id="297" r:id="rId36"/>
  </p:sldIdLst>
  <p:sldSz cx="12190413" cy="6859588"/>
  <p:notesSz cx="7077075" cy="9363075"/>
  <p:embeddedFontLst>
    <p:embeddedFont>
      <p:font typeface="굴림체" panose="020B0609000101010101" pitchFamily="49" charset="-127"/>
      <p:regular r:id="rId39"/>
    </p:embeddedFont>
    <p:embeddedFont>
      <p:font typeface="맑은 고딕" panose="020B0503020000020004" pitchFamily="34" charset="-127"/>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panose="02040503050406030204" pitchFamily="18" charset="0"/>
      <p:regular r:id="rId48"/>
      <p:bold r:id="rId49"/>
      <p:italic r:id="rId50"/>
      <p:boldItalic r:id="rId51"/>
    </p:embeddedFont>
    <p:embeddedFont>
      <p:font typeface="Noto Sans" panose="020B0502040504020204" pitchFamily="34" charset="0"/>
      <p:regular r:id="rId52"/>
      <p:bold r:id="rId53"/>
      <p:italic r:id="rId54"/>
      <p:boldItalic r:id="rId5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87F"/>
    <a:srgbClr val="D16309"/>
    <a:srgbClr val="7F3F23"/>
    <a:srgbClr val="000000"/>
    <a:srgbClr val="CECECD"/>
    <a:srgbClr val="B9A88E"/>
    <a:srgbClr val="79757C"/>
    <a:srgbClr val="687477"/>
    <a:srgbClr val="657175"/>
    <a:srgbClr val="3D6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75281" autoAdjust="0"/>
  </p:normalViewPr>
  <p:slideViewPr>
    <p:cSldViewPr>
      <p:cViewPr varScale="1">
        <p:scale>
          <a:sx n="61" d="100"/>
          <a:sy n="61" d="100"/>
        </p:scale>
        <p:origin x="730" y="58"/>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3834" y="-96"/>
      </p:cViewPr>
      <p:guideLst>
        <p:guide orient="horz" pos="2949"/>
        <p:guide pos="22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D4CCFBE2-2B8D-499C-81C9-2CD5B3EB8E93}" type="datetimeFigureOut">
              <a:rPr lang="ko-KR" altLang="en-US" smtClean="0"/>
              <a:pPr/>
              <a:t>2021-09-02</a:t>
            </a:fld>
            <a:endParaRPr lang="ko-KR" altLang="en-US"/>
          </a:p>
        </p:txBody>
      </p:sp>
      <p:sp>
        <p:nvSpPr>
          <p:cNvPr id="4" name="바닥글 개체 틀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FB545AC5-813F-4ED1-B011-8EA17CB93331}" type="datetimeFigureOut">
              <a:rPr lang="ko-KR" altLang="en-US" smtClean="0"/>
              <a:pPr/>
              <a:t>2021-09-02</a:t>
            </a:fld>
            <a:endParaRPr lang="ko-KR" altLang="en-US"/>
          </a:p>
        </p:txBody>
      </p:sp>
      <p:sp>
        <p:nvSpPr>
          <p:cNvPr id="4" name="슬라이드 이미지 개체 틀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lang="ko-KR" altLang="en-US"/>
          </a:p>
        </p:txBody>
      </p:sp>
      <p:sp>
        <p:nvSpPr>
          <p:cNvPr id="5" name="슬라이드 노트 개체 틀 4"/>
          <p:cNvSpPr>
            <a:spLocks noGrp="1"/>
          </p:cNvSpPr>
          <p:nvPr>
            <p:ph type="body" sz="quarter" idx="3"/>
          </p:nvPr>
        </p:nvSpPr>
        <p:spPr>
          <a:xfrm>
            <a:off x="707708" y="4447461"/>
            <a:ext cx="5661660" cy="4213384"/>
          </a:xfrm>
          <a:prstGeom prst="rect">
            <a:avLst/>
          </a:prstGeom>
        </p:spPr>
        <p:txBody>
          <a:bodyPr vert="horz" lIns="93936" tIns="46968" rIns="93936" bIns="4696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17513" y="701675"/>
            <a:ext cx="6242050" cy="3511550"/>
          </a:xfrm>
        </p:spPr>
      </p:sp>
      <p:sp>
        <p:nvSpPr>
          <p:cNvPr id="3" name="슬라이드 노트 개체 틀 2"/>
          <p:cNvSpPr>
            <a:spLocks noGrp="1"/>
          </p:cNvSpPr>
          <p:nvPr>
            <p:ph type="body" idx="1"/>
          </p:nvPr>
        </p:nvSpPr>
        <p:spPr/>
        <p:txBody>
          <a:bodyPr>
            <a:normAutofit/>
          </a:bodyPr>
          <a:lstStyle/>
          <a:p>
            <a:r>
              <a:rPr lang="en-US" altLang="ko-KR" dirty="0"/>
              <a:t>Welcome to my portfolio review for my graduation from Syracuse University Applied Data Sciences Masters program.</a:t>
            </a:r>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Data Administration Concepts and Database Management which I took under the guidance of Chad Harper.</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4031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Goals in this course focused on the building of a normalized database and understanding the relationship between database tables. After this was accomplished, the tables had to be created and populated. Finally, we focused on updating, modifying, deleting and reading this information to answer questions about the data.</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So, I love horses and so do my daughters. So, the three of us own multiple horses in different states. We have to keep track of who is near what veterinarian, what vaccines are required when, where to get the best price not sacrificing quality, and more.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By providing a single database of all the horses and their vaccine history, a solution was developed to maintain this information and provide reminders as well as recommendations for future routine work. So, I created a database that tracked of my horses’ vaccines as well as all their dentist, chiropractor and other routine medical visits. </a:t>
            </a:r>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p>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a:t>
            </a:r>
            <a:r>
              <a:rPr lang="en-US" sz="1800" dirty="0"/>
              <a:t>This course taught me the importance of data collection and organization as I needed to merge data from multiple sources and organizing the data into a normalized database that you can see in the figure on the left. </a:t>
            </a:r>
          </a:p>
          <a:p>
            <a:endParaRPr lang="en-US" sz="1800" dirty="0"/>
          </a:p>
          <a:p>
            <a:r>
              <a:rPr lang="en-US" sz="1800" dirty="0"/>
              <a:t>&lt;CLICK&gt; &lt;CLICK&gt; We also worked on writing procedures to answer real-life questions like “when is my horse due for a specific vaccination?” or “how much did I spend on vaccinations in 2018?” I developed some User interfaces to allow querying the database for this type of information and then to also display information in </a:t>
            </a:r>
            <a:r>
              <a:rPr lang="en-US" sz="1800"/>
              <a:t>dashboard format &lt;CLICK&gt;. </a:t>
            </a:r>
            <a:r>
              <a:rPr lang="en-US" sz="1800" dirty="0"/>
              <a:t>Using visualizations proved very insightful and a great way to refine the information.</a:t>
            </a:r>
          </a:p>
          <a:p>
            <a:endParaRPr lang="en-US" sz="1800" dirty="0"/>
          </a:p>
          <a:p>
            <a:r>
              <a:rPr lang="en-US" sz="1800" dirty="0"/>
              <a:t>Although the plan of action for this project was limited to my plan for this course, it did position me to implement that plan of revising and fine tuning so that the end state of being able to gain insight into my horses and their costs as well as have a place to store this important data.</a:t>
            </a:r>
          </a:p>
          <a:p>
            <a:endParaRPr lang="en-US" sz="1800" dirty="0"/>
          </a:p>
          <a:p>
            <a:r>
              <a:rPr lang="en-US" sz="1800" dirty="0"/>
              <a:t>Finally, learning to communicate to different audiences and levels was a key objective and one that will likely be the most utilized in the future. Talking at the right level and delivering the right information is key to any project. This may prove important if I do decide to market this as a product or app in the future  - just saying </a:t>
            </a:r>
            <a:r>
              <a:rPr lang="en-US" sz="1800" dirty="0">
                <a:sym typeface="Wingdings" panose="05000000000000000000" pitchFamily="2" charset="2"/>
              </a:rPr>
              <a:t></a:t>
            </a:r>
            <a:endParaRPr lang="en-US" sz="1800" dirty="0"/>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814140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9569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800" dirty="0"/>
              <a:t>To summarize, the following learning objectives were satisfied by the project work in MBC 638 - Data Analysis and Decision Making</a:t>
            </a:r>
          </a:p>
          <a:p>
            <a:pPr marL="342900" indent="-342900">
              <a:buFont typeface="Arial" panose="020B0604020202020204" pitchFamily="34" charset="0"/>
              <a:buChar char="•"/>
            </a:pPr>
            <a:r>
              <a:rPr lang="en-US" sz="1800" dirty="0"/>
              <a:t>Collecting and organization data</a:t>
            </a:r>
          </a:p>
          <a:p>
            <a:pPr marL="342900" indent="-342900">
              <a:buFont typeface="Arial" panose="020B0604020202020204" pitchFamily="34" charset="0"/>
              <a:buChar char="•"/>
            </a:pPr>
            <a:r>
              <a:rPr lang="en-US" sz="1800" dirty="0"/>
              <a:t>Identifying patterns in data via visualization, statistical analysis, and data mining</a:t>
            </a:r>
          </a:p>
          <a:p>
            <a:pPr marL="342900" indent="-342900">
              <a:buFont typeface="Arial" panose="020B0604020202020204" pitchFamily="34" charset="0"/>
              <a:buChar char="•"/>
            </a:pPr>
            <a:r>
              <a:rPr lang="en-US" sz="1800" dirty="0"/>
              <a:t>Developing a plan of action to implement the business decisions derived from analysis</a:t>
            </a:r>
          </a:p>
          <a:p>
            <a:pPr marL="342900" indent="-342900">
              <a:buFont typeface="Arial" panose="020B0604020202020204" pitchFamily="34" charset="0"/>
              <a:buChar char="•"/>
            </a:pPr>
            <a:r>
              <a:rPr lang="en-US" sz="1800" dirty="0"/>
              <a:t>Demonstrating communication skills regarding data and its analysis for managers, IT </a:t>
            </a:r>
            <a:br>
              <a:rPr lang="en-US" sz="1800" dirty="0"/>
            </a:br>
            <a:r>
              <a:rPr lang="en-US" sz="1800" dirty="0"/>
              <a:t>professionals, programmers, statisticians, and other relevant professionals in their organization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04916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move onto the next class that was instrumental in satisfying various learning objectives in the Syracuse program was Data Analysis and Decision Making with Lynn Gill.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43004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Data Analysis and Decision Making, the class was asked to select a topic of interest for process improvement and then use statistical methods to determine if changes made in the process actually achieved improvement. This project very directly addressed how to use analyses to develop a plan of action to implement business decisions. A very interesting concept in this class was the idea of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Define – Measure – Analyze – Improve – Control</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which was the approach taken for the final project. Staying with my original theme of equestrian/equine related topics, it was determined that this course provided the opportunity to solve a problem that I experienced with my own riding—streamlining the process of “preparing” to ride (or the grooming and tacking process). For the project, there needed to be a compelling reason with related impacts for lack of improvements; such as, costs, negative impacts (deterioration of the horse) among other things. In this example, a nonexercised horse suffers ailments similar to humans that are not physically fit – bad joints, swelling, arthritis and more. In addition, this results in pain for the animal as well as substantial veterinary bills.</a:t>
            </a:r>
          </a:p>
          <a:p>
            <a:endParaRPr lang="en-US" dirty="0"/>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initial slide for the final presentation needed to portray all key data in a single view as shown in the previous figure. Then the subsequent presentation slides took a deeper look at individual components of the analysis.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mapping the existing process using flowcharting tools, areas of improvement were immediately apparent. Using this process map as a guide, a data measurement plan was developed which included the specific data points to gather at each step in the process along with a time period for pre-improvement data collection. This was accomplished by researching tools to assist in setting tasks and then timing each task. The results were downloaded in spreadsheet form to be used in statistical analysis to attempt to improve the process. The data combined learning components of the course by utilizing different variable types: both discrete and continuous data were collected for the independent variables with a dependent variable as the overall preparation time for riding. Improvement goals were developed to measure success.</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Then specific statistical methods were used to understand the data and to determine where improvements could be gained in the process. Summary statistics were reported to review the baseline pre-improvement time and how many standard deviations of improvement could be shaved off the initial process to minimize preparation time in order to achieve more time in the saddle. </a:t>
            </a:r>
          </a:p>
          <a:p>
            <a:endParaRPr lang="en-US" dirty="0"/>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previous figure shows the Sigma Quality Level which was used to compare pre and post improvement data and measure the success of the process improvement. Reporting these initial statistics helped to gain initial insight, but did not point to specific areas in the process that could be altered to minimize the pre-improvement process times. </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For example, using Multiple Linear Regression analysis helped to narrow down specific areas that were directly affecting the time required to prepare to ride by reviewing the significance of each variable. Using this method and multiple iterations, it became clear what tasks should be modified to achieve improvements. The results of this analysis can be found in the following figure.</a:t>
            </a:r>
          </a:p>
          <a:p>
            <a:endParaRPr lang="en-US" dirty="0"/>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Describing a broad overview of the major practice areas of data science.</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Process improvement is a very important concept that businesses investigate in multiple areas of the operations. By articulating the methods used to identify and achieve process improvements, the concept of describing a broad overview of the major practice areas of data science was achieved. The final presentation for this course included the discussion of statistical methods and areas of data science that can be used to create, verify and prove assumptions. For example, using the Sigma Quality Level and performing various statistical tests – hypothesis testing, multiple linear regression analysis, and then generating control charts are examples of utilizing practice areas of data science to achieve results.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Collecting and organizing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the previous course, data collection and organization were key to achieving the goals laid out for the final project. Learning new tools for data collection and organizing this data laid the foundation for this project. Using the “</a:t>
            </a:r>
            <a:r>
              <a:rPr lang="en-US" sz="1800" i="1" dirty="0" err="1">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ATracker</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program to collect the data was an excellent way to capture information for each possible task or component for improvement. This data was then easy to use for the process improvement project and it was a great way to keep the data organized.</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One component of the project was to implement different approaches and tests to determine as well as prove that improvement was achieved. This often required reviewing the data from a different perspective or taking a different direction. For example, using the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Define – Measure – Analyze – Improve – Control</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approach showed a clear plan for determining if process improvement could be achieved in this scenario. Each step had an associated time period for capturing data related to this stage in the process. By clearly capturing each component, the improvement areas were easily distinguishable and business decisions could be derived from data analysis. </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 plan of action was developed to implement and test the business solutions made to improve the process as derived from the analysis completed. By documenting the individual tasks and how each could be modified, if applicable, the data presenting alternative strategies to narrow down improvement areas and to show that success was achieved. Determining defects and then testing the hypothesis that improvements could be made led to multiple linear regression and additional testing. Another example was the use of Pareto Charts and additional testing with the Chi Squared test for independence around horse location – all which were dictated by the data and looking at alternative strategies to determine how to improve the process.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Finally, as with all courses I took in this program, documenting the approach and findings help to improve and fine tune communication skills. This project, using a PowerPoint presentation format that needed to play the role of a document summarizing the project, was new to me and allowed me to use a more creative side to lay out the slides in a readable manner as they had far too much text to actually be used in presentation form.</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674747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400" dirty="0"/>
              <a:t>To summarize, the following learning objectives were satisfied by the project work in IST 707 - Data Analytics</a:t>
            </a:r>
          </a:p>
          <a:p>
            <a:pPr marL="342900" indent="-342900">
              <a:buFont typeface="Arial" panose="020B0604020202020204" pitchFamily="34" charset="0"/>
              <a:buChar char="•"/>
            </a:pPr>
            <a:r>
              <a:rPr lang="en-US" sz="1400" i="0" dirty="0"/>
              <a:t>Describing a broad overview of the major practice areas of data science</a:t>
            </a:r>
          </a:p>
          <a:p>
            <a:pPr marL="342900" indent="-342900">
              <a:buFont typeface="Arial" panose="020B0604020202020204" pitchFamily="34" charset="0"/>
              <a:buChar char="•"/>
            </a:pPr>
            <a:r>
              <a:rPr lang="en-US" sz="1400" i="0" dirty="0"/>
              <a:t>Collecting and organization data</a:t>
            </a:r>
          </a:p>
          <a:p>
            <a:pPr marL="342900" indent="-342900">
              <a:buFont typeface="Arial" panose="020B0604020202020204" pitchFamily="34" charset="0"/>
              <a:buChar char="•"/>
            </a:pPr>
            <a:r>
              <a:rPr lang="en-US" sz="1400" i="0" dirty="0"/>
              <a:t>Developing a plan of action to implement the business decisions derived from </a:t>
            </a:r>
            <a:br>
              <a:rPr lang="en-US" sz="1400" i="0" dirty="0"/>
            </a:br>
            <a:r>
              <a:rPr lang="en-US" sz="1400" i="0" dirty="0"/>
              <a:t>analysis</a:t>
            </a:r>
          </a:p>
          <a:p>
            <a:pPr marL="342900" indent="-342900">
              <a:buFont typeface="Arial" panose="020B0604020202020204" pitchFamily="34" charset="0"/>
              <a:buChar char="•"/>
            </a:pPr>
            <a:r>
              <a:rPr lang="en-US" sz="1400" i="0" dirty="0"/>
              <a:t>Developing alternative strategies based on data</a:t>
            </a:r>
          </a:p>
          <a:p>
            <a:pPr marL="342900" indent="-342900">
              <a:buFont typeface="Arial" panose="020B0604020202020204" pitchFamily="34" charset="0"/>
              <a:buChar char="•"/>
            </a:pPr>
            <a:r>
              <a:rPr lang="en-US" sz="1400" i="0" dirty="0"/>
              <a:t>Demonstrating communication skills regarding data and its analysis for managers, IT </a:t>
            </a:r>
            <a:br>
              <a:rPr lang="en-US" sz="1400" i="0" dirty="0"/>
            </a:br>
            <a:r>
              <a:rPr lang="en-US" sz="1400" i="0" dirty="0"/>
              <a:t>professionals, programmers, statisticians, and other relevant professionals in their organization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427127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guidance of Jeremy Bolton, I feel the next project that assisted me to satisfy the learning objectives was IST 707  Data Analytics.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75637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800" dirty="0">
                <a:effectLst/>
                <a:latin typeface="Cambria" panose="02040503050406030204" pitchFamily="18" charset="0"/>
                <a:ea typeface="Times New Roman" panose="02020603050405020304" pitchFamily="18" charset="0"/>
                <a:cs typeface="Times New Roman" panose="02020603050405020304" pitchFamily="18" charset="0"/>
              </a:rPr>
              <a:t>Data Analytics provided a platform for understanding how to predict or determine if an outcome could be forecasted from the past data outcomes. This was an excellent platform for working with equines again with the effort focusing on determining if the outcome of a horse colic could be predicted with certain medical presented conditions. It is important to understand that among domesticated horses, colic is the leading cause of premature death. Equine colic is a fairly common disorder of the digestive system. Although the definition means “abdominal plain” – the term in horses is a condition of severe abdominal discomfort which presents with pawing, rolling, and sometimes the inability to defecate.</a:t>
            </a:r>
            <a: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 </a:t>
            </a:r>
          </a:p>
          <a:p>
            <a:b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8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There are many causes of colic – but some are fatal without surgical intervention.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Colic surgery is usually an expensive procedure as it is major abdominal surgery, often with intensive aftercare. A horse has about a 10% chance to colic over his/her lifetime. Between 25% and 30% of horses presented with colic symptoms are recommended to go to surgery. In those cases, between five and 10 percent will be humanely euthanized because of a poor prognosis or economic considerations.</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project was one of the most interesting and probably the biggest learning opportunity for me in the program and close to my heart, because I lost a horse to colic – she was euthanized on the operating table. I had a bit of an advantage with this dataset because I had some general knowledge in what area might be of interest and might be a contributing component to colic prognosis. The figure shown below looks specifically at the fecal output per outcome for the horses in the dataset. This is important because when a horse is suffering from colic, the lack of fecal output can mean that an intestine is twisted causing the pain. As can be seen in this figure, there are certain fecal status that seem to be related to the colic outcome (specifically, absent or decreased).</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With that information, it was also important to visualize if there were any specific lesions ad where they were and how that might play a role in colic outcome as show in the following figure. This visualization, although similar, provide more insight into the data to prepare for modeling and prediction.</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With this established information, it was time to being looking into prediction and which models provided the best accuracy for predicting the colic outcome. This was a wonderful learning experience around selecting the appropriate statistical model, fine tuning the model appropriately, visualizing that model and the outcomes and then interpreting the results. Decision trees and random forests were discussed in class. The best decision tree can find, but taking the time to try different models and components help to improve the accuracy. This was very important as accuracy can be improved, but you can use too much information making the model overly complex. There is a fine line between the simple or pruned model and the overly complex model. Keeping this in mind, a pruned model was developed as shown in the following figure.</a:t>
            </a:r>
          </a:p>
          <a:p>
            <a:endParaRPr lang="en-US" sz="1800" dirty="0">
              <a:effectLst/>
              <a:latin typeface="Cambria" panose="020405030504060302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per our initial visualization, the location of the lesion and type played an initial role in colic outcome prediction followed by blood protein and further lesion information. Using this simple model, the outcome of died, lived or euthanized could be determined with some level of accuracy. Neural networks were then reviewed to predict outcome. Two hidden nodes were introduced to obtain the following neural network with 75 steps and an error of 26.267969 as show in the figure below.</a:t>
            </a:r>
          </a:p>
          <a:p>
            <a:endParaRPr lang="en-US" sz="1800" dirty="0">
              <a:effectLst/>
              <a:latin typeface="Cambria" panose="020405030504060302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Additional models were reviewed including Random Forests, Association Rule Mining and my introduction to Naïve Bayes and the importance cross-validation and the confusion matrix. The best results were found using Support Vector Machines which I was able to use in other classes with the knowledge gained in this course.</a:t>
            </a:r>
          </a:p>
          <a:p>
            <a:pPr marL="0" marR="0">
              <a:spcBef>
                <a:spcPts val="400"/>
              </a:spcBef>
              <a:spcAft>
                <a:spcPts val="400"/>
              </a:spcAft>
            </a:pPr>
            <a:r>
              <a:rPr lang="en-US" sz="1800" b="1"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Learning Objectives Satisfied</a:t>
            </a: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Among the concepts mastered in this course,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creating initial visualizations, patterns and other insight became apparent in the data set.  Although I had some initial knowledge of the symptoms that are often seen in a horse that is experiencing a colic episode, the visualization of related variables was very helpful and uncovered additional patterns in the data by reviewing certain variable combinations with others. This information helped to determine which variables might be relevant when addressing the prediction with statistical modeling.</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mentioned previously, many different models were executed to find the best model for predicting colic outcomes for the data set selected. For example, as shown with decision trees, trees were created and pruned to arrive at the optimal model. Working with neural networks provided a alternative look at the data from a new perspective. In addition, Support Vector Machines with different kernels were used to arrive on the best model and kernel for predicting the outcome. By reviewing the data and interpreting results of models, alternative strategies were used to arrive at a more optimal model.</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 pos="457200"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part of this project, a plan was created, with Professor Bolton’s guidance, to begin to understand the data and then attempt different models for colic prediction based on what was seen in initial observations. As shown in the conclusion for this project, understanding the key components or symptoms, veterinarians can approach colic incidents with a new insight. They can check these symptoms first and possibly make a more informed and faster decision that could possibly save horses lives. By understanding the results from the analyses, plans like this can be put into place for the future.</a:t>
            </a:r>
          </a:p>
          <a:p>
            <a:endParaRPr lang="en-US" sz="1800" dirty="0">
              <a:effectLst/>
              <a:latin typeface="Cambria" panose="020405030504060302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07546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200" dirty="0"/>
              <a:t>To summarize, the following learning objectives were satisfied by the project work in IST 659 - Data Administration Concepts and Database Management:</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928998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me to one of my favorite courses and one that taught me tools that I use everyday at my current position as an Instructional Designer at a software company. Gary Krudys also proved to be one of my favorite instructors.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25020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quickly – let’s review the agenda for this presentation.</a:t>
            </a:r>
          </a:p>
          <a:p>
            <a:endParaRPr lang="en-US" dirty="0"/>
          </a:p>
          <a:p>
            <a:r>
              <a:rPr lang="en-US" dirty="0"/>
              <a:t>First, I’ll introduce you to why you are listening to this (and yes, why my slides have horses on them).</a:t>
            </a:r>
          </a:p>
          <a:p>
            <a:endParaRPr lang="en-US" dirty="0"/>
          </a:p>
          <a:p>
            <a:r>
              <a:rPr lang="en-US" dirty="0"/>
              <a:t>Next, I’ll explain the learning objectives for the Applied Data Science Program at Syracuse University.</a:t>
            </a:r>
          </a:p>
          <a:p>
            <a:endParaRPr lang="en-US" dirty="0"/>
          </a:p>
          <a:p>
            <a:r>
              <a:rPr lang="en-US" dirty="0"/>
              <a:t>Then I’ll talk about how I satisfied these learning objectives with some key projects in my course work.</a:t>
            </a:r>
          </a:p>
          <a:p>
            <a:endParaRPr lang="en-US" dirty="0"/>
          </a:p>
          <a:p>
            <a:r>
              <a:rPr lang="en-US" dirty="0"/>
              <a:t>Then I will do a brief summary of these projects and objectives and then finish up with some reflection.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3882166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course on Information Visualization might have been my favorite in the program. Learning how to properly present information to different audiences to assure that the findings are clear and obvious was of great value. There were very important topics covered in this course around drawing the eye of the consumer, how to present a consistent theme, simplifying graphics and focusing the reader on the areas of interest and more. The final project in this course was to prepare a full-sized poster for the project which was then presented to the class. A scaled version of this final poster can be found in the following figure.</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with other projects, I continued with a theme of horses, but focused on how to improve safety on the racetrack using a public set of data provided by the New York State Gaming Commission. Within the state of New York, any incident, death, or breakdown of any horse, as well as jockey and driver accidents, at any facility under the Gaming Commission’s jurisdiction is reported to the Presiding Judge or Stewart at that facility. This individual then provides the details of the incident to the Commission’s main office in Schenectady, New York. The verified data is entered into a database that contains 13 components that detail over 4,000 incidents at New York State equine racetracks between March 4, 2009 to present day.  This data is updated daily (Woznica, </a:t>
            </a:r>
            <a:r>
              <a:rPr lang="en-US" sz="18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Tracking the Danger Zone</a:t>
            </a: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4). Ironically, my eldest daughter now works for the Tioga Downs racetrack taking blood from the winners to test for illegal substances.</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course provided great insight into how people consume information and how to use that to draw attention to results in data analysis. For example, providing some key statistics in an easy-to-read manner and large font draws the consumers eye and provides immediate understanding into the data being analyzed. As shown below, some percentages of information about the data to bring the reader into the story being told and heighten their interest.</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Another thing that was reviewed as part of this exercise was looking at words that could be found in the incident description and what could be determined by looking at this information. By presenting top words from the incident descriptions in the shape of a racing horse provided a way to draw the consumer’s focus as well as a very apropos way to present the information. This exercise did show some insight into the most common ailments in the incident’s reports.</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In reviewing the data and applying some of my knowledge of horse injury and the strains on joints when galloping around a track at a young age, I started to look at information that I felt might have some influence on the racing incident outcome. The first of these was related to the weather. Running on a wet track can make it very slippery and can also affect the ability to see what is in front of you and running on a very cold or hard track due to cold temperatures are harder on the joints and can cause injury to the horse. This was detailed in the segment of the poster displayed in the following figure where weather conditions and racing outcomes were reviewed in visualization. </a:t>
            </a:r>
          </a:p>
          <a:p>
            <a:endParaRPr lang="en-US"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taking this course, it became very apparent how the important the display and dissemination of analysis results can be as part of the overall process of data analysis.</a:t>
            </a:r>
          </a:p>
          <a:p>
            <a:endParaRPr lang="en-US" dirty="0"/>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 pos="457200"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Identifying patterns in data via visualization, statistical analysis, and data mining.</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this was a visualization course, the process of imagining the overall layout and how to present graphics and plots in the best way to showcase the results was stressed each week. We learned how to manipulate plots using Adobe Illustrator to make them more aesthetically pleasing and to clearly display the desired information. I feel this skill will be very useful in the future as it is a key component to communicating results to key stakeholders and executives.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One of the most difficult components of data analytics, in my opinion, is to communicate the results of any analysis to managers, executives and other relevant professionals. By finding new ways to present graphics and plots and portray the information in appropriate visualizations, I was able to demonstrate how to communicate the results of data analysis to various individuals within an organization. At the end of this course, our final poster was presented to the class zooming in on certain areas to discuss specifics of the data visualizations. This is a skill that will be used throughout my career.</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p>
          <a:p>
            <a:pPr marL="457200" marR="0">
              <a:lnSpc>
                <a:spcPct val="150000"/>
              </a:lnSpc>
              <a:spcBef>
                <a:spcPts val="2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One of the most difficult things in this course was finding a data set of interest that was public information that was available for analysis. So much information today is protected via privacy laws and more. It is key to know what protects personal information (PII) and laws around using this information is extremely important. For the past 20+ years, I have worked in electronic content management and governance, so this is a topic that is well understood by myself and customers. Understanding what can be used and not used is a key to data science. In this situation, I was lucky that New York State publishes this information readily and updates it daily. This is very rare as I could find no other information similar from any other tracks as they do not make this information public.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10381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IST 659 - Data Administration Concepts and Database Management</a:t>
            </a:r>
          </a:p>
          <a:p>
            <a:pPr marL="285750" indent="-285750">
              <a:buFont typeface="Arial" panose="020B0604020202020204" pitchFamily="34" charset="0"/>
              <a:buChar char="•"/>
            </a:pPr>
            <a:r>
              <a:rPr lang="en-US" sz="1200" dirty="0"/>
              <a:t>MBC 638 - Data Analysis and Decision Making</a:t>
            </a:r>
          </a:p>
          <a:p>
            <a:pPr marL="285750" indent="-285750">
              <a:buFont typeface="Arial" panose="020B0604020202020204" pitchFamily="34" charset="0"/>
              <a:buChar char="•"/>
            </a:pPr>
            <a:r>
              <a:rPr lang="en-US" sz="1200" dirty="0"/>
              <a:t>IST 707 - Data Analytics</a:t>
            </a:r>
          </a:p>
          <a:p>
            <a:pPr marL="285750" indent="-285750">
              <a:buFont typeface="Arial" panose="020B0604020202020204" pitchFamily="34" charset="0"/>
              <a:buChar char="•"/>
            </a:pPr>
            <a:r>
              <a:rPr lang="en-US" sz="1200" dirty="0"/>
              <a:t>IST 719 - Information Visualization</a:t>
            </a:r>
          </a:p>
          <a:p>
            <a:pPr marL="285750" indent="-285750">
              <a:buFont typeface="Arial" panose="020B0604020202020204" pitchFamily="34" charset="0"/>
              <a:buChar char="•"/>
            </a:pPr>
            <a:r>
              <a:rPr lang="en-US" sz="1200" dirty="0"/>
              <a:t>IST 652 - Scripting for Data Analytics</a:t>
            </a:r>
          </a:p>
          <a:p>
            <a:pPr marL="285750" indent="-285750">
              <a:buFont typeface="Arial" panose="020B0604020202020204" pitchFamily="34" charset="0"/>
              <a:buChar char="•"/>
            </a:pPr>
            <a:r>
              <a:rPr lang="en-US" sz="1200" dirty="0"/>
              <a:t>IST 664 - Natural Language Processing</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2328661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IST 659 - Data Administration Concepts and Database Management</a:t>
            </a:r>
          </a:p>
          <a:p>
            <a:pPr marL="285750" indent="-285750">
              <a:buFont typeface="Arial" panose="020B0604020202020204" pitchFamily="34" charset="0"/>
              <a:buChar char="•"/>
            </a:pPr>
            <a:r>
              <a:rPr lang="en-US" sz="1200" dirty="0"/>
              <a:t>MBC 638 - Data Analysis and Decision Making</a:t>
            </a:r>
          </a:p>
          <a:p>
            <a:pPr marL="285750" indent="-285750">
              <a:buFont typeface="Arial" panose="020B0604020202020204" pitchFamily="34" charset="0"/>
              <a:buChar char="•"/>
            </a:pPr>
            <a:r>
              <a:rPr lang="en-US" sz="1200" dirty="0"/>
              <a:t>IST 707 - Data Analytics</a:t>
            </a:r>
          </a:p>
          <a:p>
            <a:pPr marL="285750" indent="-285750">
              <a:buFont typeface="Arial" panose="020B0604020202020204" pitchFamily="34" charset="0"/>
              <a:buChar char="•"/>
            </a:pPr>
            <a:r>
              <a:rPr lang="en-US" sz="1200" dirty="0"/>
              <a:t>IST 719 - Information Visualization</a:t>
            </a:r>
          </a:p>
          <a:p>
            <a:pPr marL="285750" indent="-285750">
              <a:buFont typeface="Arial" panose="020B0604020202020204" pitchFamily="34" charset="0"/>
              <a:buChar char="•"/>
            </a:pPr>
            <a:r>
              <a:rPr lang="en-US" sz="1200" dirty="0"/>
              <a:t>IST 652 - Scripting for Data Analytics</a:t>
            </a:r>
          </a:p>
          <a:p>
            <a:pPr marL="285750" indent="-285750">
              <a:buFont typeface="Arial" panose="020B0604020202020204" pitchFamily="34" charset="0"/>
              <a:buChar char="•"/>
            </a:pPr>
            <a:r>
              <a:rPr lang="en-US" sz="1200" dirty="0"/>
              <a:t>IST 664 - Natural Language Processing</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652089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1790058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1634308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let’s wrap this up with some reflection on the subject</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3642496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today. I have enjoyed my time and Syracuse University and want to take a moment to thank my professors in the program for their time and devotion to their students.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28822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got me in this position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19540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Let me just take you back in time for a minute.</a:t>
            </a:r>
          </a:p>
          <a:p>
            <a:pPr marL="0" marR="0">
              <a:lnSpc>
                <a:spcPct val="150000"/>
              </a:lnSpc>
              <a:spcBef>
                <a:spcPts val="6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Imagine - there are six short weeks remaining in the horse show season in 2006 — my daughters and their horses are trying to hang on to their ranking so that they will qualify for state finals and year-end awards with their horses. </a:t>
            </a:r>
          </a:p>
          <a:p>
            <a:pPr marL="0" marR="0">
              <a:lnSpc>
                <a:spcPct val="150000"/>
              </a:lnSpc>
              <a:spcBef>
                <a:spcPts val="6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6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 have gathered data over the season for each show that they have attended which includes:</a:t>
            </a:r>
          </a:p>
          <a:p>
            <a:pPr marL="342900" marR="0" lvl="0" indent="-342900">
              <a:lnSpc>
                <a:spcPct val="150000"/>
              </a:lnSpc>
              <a:spcBef>
                <a:spcPts val="20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judge</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classes entered by each daughter</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which horse was ridden in each class</a:t>
            </a:r>
          </a:p>
          <a:p>
            <a:pPr marL="342900" marR="0" lvl="0" indent="-342900">
              <a:lnSpc>
                <a:spcPct val="150000"/>
              </a:lnSpc>
              <a:spcBef>
                <a:spcPts val="0"/>
              </a:spcBef>
              <a:spcAft>
                <a:spcPts val="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their placing in each class</a:t>
            </a:r>
          </a:p>
          <a:p>
            <a:pPr marL="342900" marR="0" lvl="0" indent="-342900">
              <a:lnSpc>
                <a:spcPct val="150000"/>
              </a:lnSpc>
              <a:spcBef>
                <a:spcPts val="0"/>
              </a:spcBef>
              <a:spcAft>
                <a:spcPts val="400"/>
              </a:spcAft>
              <a:buFont typeface="Symbol" panose="05050102010706020507" pitchFamily="18" charset="2"/>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personal comments about the judge and what he/she was looking for in each class</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Using this information, I figure out which shows they should attend with judges that have placed them well in the past so that they can maximize their points for the </a:t>
            </a: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last six months of the season.</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The outcome: they made it to state finals and placed in the top two for their year-end awards in their respective divisions. </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But here’s the interesting thing - I was doing rudimentary data analytics (without the assistance of programming and machine learning) to predict the </a:t>
            </a:r>
            <a:b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outcome of the future shows. This “manual” method was used for the remainder of my both of my daughters’ amateur junior career in the saddle.</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Fast forward a decade and both girls (and their horses) are in college, and I am looking at an empty nest as a single parent. I know that work and riding my own horse will not fill the gap of dealing with teenage girls over the past several years, so I had to come up with a plan for filling my days while they were gone — enter graduate school at the age fifty-seven (a couple weeks shy of 58). I selected the Syracuse Applied Data Analytics program because it addressed applying data analytics to specific business problems to achieve an outcome.</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My portfolio combines my obsession with numbers and data with my passion for horses and clearly represents my progression and acquired skills throughout the program.</a:t>
            </a:r>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And to add a personal touch:</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My oldest daughter, Ellie</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My youngest daughter, Lauren</a:t>
            </a:r>
          </a:p>
          <a:p>
            <a:pPr marL="285750" marR="0" indent="-285750">
              <a:lnSpc>
                <a:spcPct val="150000"/>
              </a:lnSpc>
              <a:spcBef>
                <a:spcPts val="400"/>
              </a:spcBef>
              <a:spcAft>
                <a:spcPts val="400"/>
              </a:spcAft>
              <a:buFont typeface="Arial" panose="020B0604020202020204" pitchFamily="34" charset="0"/>
              <a:buChar char="•"/>
            </a:pPr>
            <a:r>
              <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&lt;CLICK&gt; And me – with my boy, Sullivan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408867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spcBef>
                <a:spcPts val="616"/>
              </a:spcBef>
              <a:spcAft>
                <a:spcPts val="411"/>
              </a:spcAft>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Before getting starte</a:t>
            </a: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d, I thought I would provide a bit of background about myself.</a:t>
            </a: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but did spend most of those years in an Applied Mathematics program at Baylor University which included Math, Business and Computer Science</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couldn’t find a job I wanted, so I decided to stick around and get a master of science in mathematics with a concentration in statistics</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 felt it was too boring so I went to work for a software firm and have held many positions for various software and services companies over the years </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 … yes over 35 years</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got a Six Sigma Greenbelt when that was fashionable</a:t>
            </a:r>
          </a:p>
          <a:p>
            <a:pPr marL="342900" marR="0" lvl="0" indent="-342900">
              <a:lnSpc>
                <a:spcPct val="150000"/>
              </a:lnSpc>
              <a:spcBef>
                <a:spcPts val="0"/>
              </a:spcBef>
              <a:spcAft>
                <a:spcPts val="0"/>
              </a:spcAft>
              <a:buFont typeface="Arial" panose="020B0604020202020204" pitchFamily="34" charset="0"/>
              <a:buChar char="•"/>
            </a:pPr>
            <a:r>
              <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had the opportunity to work with analytics when working with IBM and some IBM partners over the years</a:t>
            </a:r>
            <a:endParaRPr lang="en-US" sz="1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129193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enough about me … I want to take a moment to summarize the Applied Data Science program and learning objectives.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351491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spcBef>
                <a:spcPts val="616"/>
              </a:spcBef>
              <a:spcAft>
                <a:spcPts val="411"/>
              </a:spcAft>
            </a:pPr>
            <a:r>
              <a:rPr lang="en-US" sz="1400" b="0" i="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Syracuse Applied Data Science Program is a diverse program that provides students with skills in a broad of range of areas. There are seven main areas of focus that you can see listed here.</a:t>
            </a:r>
          </a:p>
          <a:p>
            <a:pPr>
              <a:spcBef>
                <a:spcPts val="616"/>
              </a:spcBef>
              <a:spcAft>
                <a:spcPts val="411"/>
              </a:spcAft>
            </a:pPr>
            <a:endParaRPr lang="en-US" sz="1400"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Describing a broad overview of the major practice areas of data science.</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Collecting and organizing data.</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Identifying patterns in data via visualization, statistical analysis, and data mining.</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Developing alternative strategies based on the data.</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Developing a plan of action to implement the business decisions derived from the analyses.</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352261" indent="-352261">
              <a:lnSpc>
                <a:spcPct val="150000"/>
              </a:lnSpc>
              <a:buFont typeface="+mj-lt"/>
              <a:buAutoNum type="arabicPeriod"/>
            </a:pPr>
            <a:r>
              <a:rPr lang="en-US" sz="14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Synthesizing the ethical dimensions of data science practice (e.g., privacy).</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41839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faced with all these objectives, what projects helped me achieve them?</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58408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little reality check – I am a </a:t>
            </a:r>
            <a:r>
              <a:rPr lang="en-US" b="1" i="1" dirty="0"/>
              <a:t>more is more </a:t>
            </a:r>
            <a:r>
              <a:rPr lang="en-US" dirty="0"/>
              <a:t>person and I had a very difficult time narrowing down which projects to talk about. </a:t>
            </a:r>
          </a:p>
          <a:p>
            <a:r>
              <a:rPr lang="en-US" dirty="0"/>
              <a:t>So, here’s my list. Trust me – it was a very difficult decision for 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400" dirty="0"/>
              <a:t>IST 659 - Data Administration Concepts and Database Management</a:t>
            </a:r>
          </a:p>
          <a:p>
            <a:pPr marL="285750" indent="-285750">
              <a:buFont typeface="Arial" panose="020B0604020202020204" pitchFamily="34" charset="0"/>
              <a:buChar char="•"/>
            </a:pPr>
            <a:r>
              <a:rPr lang="en-US" sz="1400" dirty="0"/>
              <a:t>MBC 638 - Data Analysis and Decision Making</a:t>
            </a:r>
          </a:p>
          <a:p>
            <a:pPr marL="285750" indent="-285750">
              <a:buFont typeface="Arial" panose="020B0604020202020204" pitchFamily="34" charset="0"/>
              <a:buChar char="•"/>
            </a:pPr>
            <a:r>
              <a:rPr lang="en-US" sz="1400" dirty="0"/>
              <a:t>IST 707 - Data Analytics</a:t>
            </a:r>
          </a:p>
          <a:p>
            <a:pPr marL="285750" indent="-285750">
              <a:buFont typeface="Arial" panose="020B0604020202020204" pitchFamily="34" charset="0"/>
              <a:buChar char="•"/>
            </a:pPr>
            <a:r>
              <a:rPr lang="en-US" sz="1400" dirty="0"/>
              <a:t>IST 719 - Information Visualization</a:t>
            </a:r>
          </a:p>
          <a:p>
            <a:pPr marL="285750" indent="-285750">
              <a:buFont typeface="Arial" panose="020B0604020202020204" pitchFamily="34" charset="0"/>
              <a:buChar char="•"/>
            </a:pPr>
            <a:r>
              <a:rPr lang="en-US" sz="1400" dirty="0"/>
              <a:t>IST 652 - Scripting for Data Analytics</a:t>
            </a:r>
          </a:p>
          <a:p>
            <a:pPr marL="285750" indent="-285750">
              <a:buFont typeface="Arial" panose="020B0604020202020204" pitchFamily="34" charset="0"/>
              <a:buChar char="•"/>
            </a:pPr>
            <a:r>
              <a:rPr lang="en-US" sz="1400" dirty="0"/>
              <a:t>IST 664 - Natural Language Processing</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3445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159102" y="3810850"/>
            <a:ext cx="6336704" cy="55504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lumMod val="75000"/>
                    <a:lumOff val="25000"/>
                  </a:schemeClr>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140052" y="1930550"/>
            <a:ext cx="6336704" cy="2003300"/>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tx1">
                    <a:lumMod val="75000"/>
                    <a:lumOff val="25000"/>
                  </a:schemeClr>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
        <p:nvSpPr>
          <p:cNvPr id="14" name="제목 1"/>
          <p:cNvSpPr>
            <a:spLocks noGrp="1"/>
          </p:cNvSpPr>
          <p:nvPr>
            <p:ph type="title"/>
          </p:nvPr>
        </p:nvSpPr>
        <p:spPr>
          <a:xfrm>
            <a:off x="617835" y="254777"/>
            <a:ext cx="7709619"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75000"/>
                    <a:lumOff val="25000"/>
                  </a:schemeClr>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22598" y="189434"/>
            <a:ext cx="7560840" cy="798753"/>
          </a:xfrm>
          <a:noFill/>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2" name="직사각형 1"/>
          <p:cNvSpPr/>
          <p:nvPr userDrawn="1"/>
        </p:nvSpPr>
        <p:spPr>
          <a:xfrm>
            <a:off x="0" y="0"/>
            <a:ext cx="12190413" cy="6859588"/>
          </a:xfrm>
          <a:prstGeom prst="rect">
            <a:avLst/>
          </a:prstGeom>
          <a:solidFill>
            <a:schemeClr val="bg1">
              <a:lumMod val="5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2021-09-02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2598" y="2061642"/>
            <a:ext cx="7200800"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tx1">
                    <a:lumMod val="75000"/>
                    <a:lumOff val="25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2021-09-02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4.xml"/><Relationship Id="rId5" Type="http://schemas.openxmlformats.org/officeDocument/2006/relationships/image" Target="../media/image28.tiff"/><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tiff"/><Relationship Id="rId4" Type="http://schemas.openxmlformats.org/officeDocument/2006/relationships/image" Target="../media/image3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0590" y="1701602"/>
            <a:ext cx="11349869" cy="2003300"/>
          </a:xfrm>
        </p:spPr>
        <p:txBody>
          <a:bodyPr/>
          <a:lstStyle/>
          <a:p>
            <a:r>
              <a:rPr lang="en-US" altLang="ko-KR" b="1" dirty="0">
                <a:solidFill>
                  <a:schemeClr val="accent6">
                    <a:lumMod val="50000"/>
                  </a:schemeClr>
                </a:solidFill>
              </a:rPr>
              <a:t>PORTFOLIO SUBMISSION </a:t>
            </a:r>
            <a:br>
              <a:rPr lang="en-US" altLang="ko-KR" b="1" dirty="0">
                <a:solidFill>
                  <a:schemeClr val="accent6">
                    <a:lumMod val="50000"/>
                  </a:schemeClr>
                </a:solidFill>
              </a:rPr>
            </a:br>
            <a:r>
              <a:rPr lang="en-US" altLang="ko-KR" sz="4800" dirty="0">
                <a:solidFill>
                  <a:schemeClr val="tx1"/>
                </a:solidFill>
              </a:rPr>
              <a:t>Applied Data Sciences</a:t>
            </a:r>
            <a:br>
              <a:rPr lang="en-US" altLang="ko-KR" dirty="0">
                <a:solidFill>
                  <a:schemeClr val="tx1"/>
                </a:solidFill>
              </a:rPr>
            </a:br>
            <a:endParaRPr lang="ko-KR" altLang="en-US" dirty="0"/>
          </a:p>
        </p:txBody>
      </p:sp>
      <p:sp>
        <p:nvSpPr>
          <p:cNvPr id="3" name="Subtitle 2">
            <a:extLst>
              <a:ext uri="{FF2B5EF4-FFF2-40B4-BE49-F238E27FC236}">
                <a16:creationId xmlns:a16="http://schemas.microsoft.com/office/drawing/2014/main" id="{047BE8A9-C5C3-408D-BFAE-BCCE65A01751}"/>
              </a:ext>
            </a:extLst>
          </p:cNvPr>
          <p:cNvSpPr>
            <a:spLocks noGrp="1"/>
          </p:cNvSpPr>
          <p:nvPr>
            <p:ph type="subTitle" idx="1"/>
          </p:nvPr>
        </p:nvSpPr>
        <p:spPr>
          <a:xfrm>
            <a:off x="5375126" y="3861842"/>
            <a:ext cx="6336704" cy="555048"/>
          </a:xfrm>
        </p:spPr>
        <p:txBody>
          <a:bodyPr/>
          <a:lstStyle/>
          <a:p>
            <a:r>
              <a:rPr lang="en-US" altLang="ko-KR" sz="1800" b="1" dirty="0">
                <a:solidFill>
                  <a:schemeClr val="tx1"/>
                </a:solidFill>
              </a:rPr>
              <a:t>Joyce Woznica</a:t>
            </a:r>
            <a:br>
              <a:rPr lang="en-US" altLang="ko-KR" sz="1200" dirty="0">
                <a:solidFill>
                  <a:schemeClr val="tx1"/>
                </a:solidFill>
              </a:rPr>
            </a:br>
            <a:r>
              <a:rPr lang="en-US" altLang="ko-KR" sz="1200" dirty="0">
                <a:solidFill>
                  <a:schemeClr val="tx1"/>
                </a:solidFill>
              </a:rPr>
              <a:t>SID: 37463397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61932" cy="2957358"/>
            <a:chOff x="1901916" y="-836102"/>
            <a:chExt cx="3760293" cy="2957358"/>
          </a:xfrm>
        </p:grpSpPr>
        <p:grpSp>
          <p:nvGrpSpPr>
            <p:cNvPr id="9" name="그룹 8"/>
            <p:cNvGrpSpPr/>
            <p:nvPr/>
          </p:nvGrpSpPr>
          <p:grpSpPr>
            <a:xfrm>
              <a:off x="1901916" y="114518"/>
              <a:ext cx="3760293" cy="2006738"/>
              <a:chOff x="4621319" y="-176412"/>
              <a:chExt cx="3760293" cy="2006738"/>
            </a:xfrm>
          </p:grpSpPr>
          <p:sp>
            <p:nvSpPr>
              <p:cNvPr id="11" name="Text Box 5"/>
              <p:cNvSpPr txBox="1">
                <a:spLocks noChangeArrowheads="1"/>
              </p:cNvSpPr>
              <p:nvPr/>
            </p:nvSpPr>
            <p:spPr bwMode="auto">
              <a:xfrm>
                <a:off x="4621319" y="-176412"/>
                <a:ext cx="3218706"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Administration Concepts and Database Management</a:t>
                </a:r>
              </a:p>
            </p:txBody>
          </p:sp>
          <p:sp>
            <p:nvSpPr>
              <p:cNvPr id="16" name="직사각형 15"/>
              <p:cNvSpPr/>
              <p:nvPr/>
            </p:nvSpPr>
            <p:spPr>
              <a:xfrm>
                <a:off x="4637195" y="1568459"/>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Chad Harper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09569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Horse Records</a:t>
            </a:r>
            <a:endParaRPr lang="ko-KR" altLang="en-US" dirty="0"/>
          </a:p>
        </p:txBody>
      </p:sp>
      <p:sp>
        <p:nvSpPr>
          <p:cNvPr id="37" name="내용 개체 틀 36"/>
          <p:cNvSpPr>
            <a:spLocks noGrp="1"/>
          </p:cNvSpPr>
          <p:nvPr>
            <p:ph idx="1"/>
          </p:nvPr>
        </p:nvSpPr>
        <p:spPr>
          <a:xfrm>
            <a:off x="4259002" y="281095"/>
            <a:ext cx="4536504" cy="1069836"/>
          </a:xfrm>
        </p:spPr>
        <p:txBody>
          <a:bodyPr/>
          <a:lstStyle/>
          <a:p>
            <a:r>
              <a:rPr lang="en-US" altLang="ko-KR" dirty="0"/>
              <a:t>Replace with your own text</a:t>
            </a:r>
          </a:p>
          <a:p>
            <a:endParaRPr lang="ko-KR" altLang="en-US" dirty="0"/>
          </a:p>
        </p:txBody>
      </p:sp>
      <p:pic>
        <p:nvPicPr>
          <p:cNvPr id="4" name="Picture 3" descr="Diagram&#10;&#10;Description automatically generated">
            <a:extLst>
              <a:ext uri="{FF2B5EF4-FFF2-40B4-BE49-F238E27FC236}">
                <a16:creationId xmlns:a16="http://schemas.microsoft.com/office/drawing/2014/main" id="{05F7AD55-78A2-4E67-BF0F-EE23CA6D36A3}"/>
              </a:ext>
            </a:extLst>
          </p:cNvPr>
          <p:cNvPicPr/>
          <p:nvPr/>
        </p:nvPicPr>
        <p:blipFill rotWithShape="1">
          <a:blip r:embed="rId3">
            <a:extLst>
              <a:ext uri="{28A0092B-C50C-407E-A947-70E740481C1C}">
                <a14:useLocalDpi xmlns:a14="http://schemas.microsoft.com/office/drawing/2010/main" val="0"/>
              </a:ext>
            </a:extLst>
          </a:blip>
          <a:srcRect l="1539" t="2469" r="1283" b="2928"/>
          <a:stretch/>
        </p:blipFill>
        <p:spPr bwMode="auto">
          <a:xfrm>
            <a:off x="190550" y="1700256"/>
            <a:ext cx="6192688" cy="4105801"/>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09FA7F6-7B2C-4215-8E73-5C592991C870}"/>
              </a:ext>
            </a:extLst>
          </p:cNvPr>
          <p:cNvPicPr/>
          <p:nvPr/>
        </p:nvPicPr>
        <p:blipFill>
          <a:blip r:embed="rId4"/>
          <a:stretch>
            <a:fillRect/>
          </a:stretch>
        </p:blipFill>
        <p:spPr>
          <a:xfrm>
            <a:off x="6815286" y="3501801"/>
            <a:ext cx="4930564" cy="3168353"/>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AD4A245-246E-4F52-97C2-C80F231CF97D}"/>
              </a:ext>
            </a:extLst>
          </p:cNvPr>
          <p:cNvPicPr/>
          <p:nvPr/>
        </p:nvPicPr>
        <p:blipFill>
          <a:blip r:embed="rId5"/>
          <a:stretch>
            <a:fillRect/>
          </a:stretch>
        </p:blipFill>
        <p:spPr>
          <a:xfrm>
            <a:off x="6620448" y="834816"/>
            <a:ext cx="3147166" cy="173088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70B0A9-30AE-4173-8086-6FC8F09AE369}"/>
              </a:ext>
            </a:extLst>
          </p:cNvPr>
          <p:cNvPicPr/>
          <p:nvPr/>
        </p:nvPicPr>
        <p:blipFill>
          <a:blip r:embed="rId6"/>
          <a:stretch>
            <a:fillRect/>
          </a:stretch>
        </p:blipFill>
        <p:spPr>
          <a:xfrm>
            <a:off x="9037326" y="2367132"/>
            <a:ext cx="2844316" cy="10698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6584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638131"/>
            <a:chOff x="1901916" y="-836102"/>
            <a:chExt cx="3744417" cy="2638131"/>
          </a:xfrm>
        </p:grpSpPr>
        <p:grpSp>
          <p:nvGrpSpPr>
            <p:cNvPr id="9" name="그룹 8"/>
            <p:cNvGrpSpPr/>
            <p:nvPr/>
          </p:nvGrpSpPr>
          <p:grpSpPr>
            <a:xfrm>
              <a:off x="1901916" y="114518"/>
              <a:ext cx="3744417" cy="1687511"/>
              <a:chOff x="4621319" y="-176412"/>
              <a:chExt cx="3744417" cy="1687511"/>
            </a:xfrm>
          </p:grpSpPr>
          <p:sp>
            <p:nvSpPr>
              <p:cNvPr id="11" name="Text Box 5"/>
              <p:cNvSpPr txBox="1">
                <a:spLocks noChangeArrowheads="1"/>
              </p:cNvSpPr>
              <p:nvPr/>
            </p:nvSpPr>
            <p:spPr bwMode="auto">
              <a:xfrm>
                <a:off x="4621319" y="-176412"/>
                <a:ext cx="3218706"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Analysis and Decision Making</a:t>
                </a:r>
              </a:p>
            </p:txBody>
          </p:sp>
          <p:sp>
            <p:nvSpPr>
              <p:cNvPr id="16" name="직사각형 15"/>
              <p:cNvSpPr/>
              <p:nvPr/>
            </p:nvSpPr>
            <p:spPr>
              <a:xfrm>
                <a:off x="4621319" y="1249232"/>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Lynn Gill</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MBC 638</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99039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Horse Ride Preparation Process Improvement</a:t>
            </a:r>
            <a:endParaRPr lang="ko-KR" altLang="en-US" dirty="0"/>
          </a:p>
        </p:txBody>
      </p:sp>
      <p:pic>
        <p:nvPicPr>
          <p:cNvPr id="4" name="Picture 3">
            <a:extLst>
              <a:ext uri="{FF2B5EF4-FFF2-40B4-BE49-F238E27FC236}">
                <a16:creationId xmlns:a16="http://schemas.microsoft.com/office/drawing/2014/main" id="{B11C7BE1-2678-4A11-A283-19C1A5AFCAD1}"/>
              </a:ext>
            </a:extLst>
          </p:cNvPr>
          <p:cNvPicPr/>
          <p:nvPr/>
        </p:nvPicPr>
        <p:blipFill rotWithShape="1">
          <a:blip r:embed="rId3"/>
          <a:srcRect t="14287" b="1749"/>
          <a:stretch/>
        </p:blipFill>
        <p:spPr bwMode="auto">
          <a:xfrm>
            <a:off x="227889" y="1629594"/>
            <a:ext cx="6499715" cy="4248472"/>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6505748-2B49-41F8-BEE1-B8AB29D2B233}"/>
              </a:ext>
            </a:extLst>
          </p:cNvPr>
          <p:cNvPicPr/>
          <p:nvPr/>
        </p:nvPicPr>
        <p:blipFill>
          <a:blip r:embed="rId4"/>
          <a:stretch>
            <a:fillRect/>
          </a:stretch>
        </p:blipFill>
        <p:spPr>
          <a:xfrm>
            <a:off x="6887294" y="892716"/>
            <a:ext cx="4392488" cy="293396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62C5EA2-9CFD-4989-AF27-11BAE5753F12}"/>
              </a:ext>
            </a:extLst>
          </p:cNvPr>
          <p:cNvPicPr/>
          <p:nvPr/>
        </p:nvPicPr>
        <p:blipFill>
          <a:blip r:embed="rId5"/>
          <a:stretch>
            <a:fillRect/>
          </a:stretch>
        </p:blipFill>
        <p:spPr>
          <a:xfrm>
            <a:off x="7571896" y="3933850"/>
            <a:ext cx="4392488" cy="27363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03547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Describing a broad overview of the major practice areas of data science</a:t>
            </a:r>
          </a:p>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dirty="0"/>
          </a:p>
        </p:txBody>
      </p:sp>
    </p:spTree>
    <p:extLst>
      <p:ext uri="{BB962C8B-B14F-4D97-AF65-F5344CB8AC3E}">
        <p14:creationId xmlns:p14="http://schemas.microsoft.com/office/powerpoint/2010/main" val="387567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57359" cy="2134075"/>
            <a:chOff x="1901916" y="-836102"/>
            <a:chExt cx="3756896" cy="2134075"/>
          </a:xfrm>
        </p:grpSpPr>
        <p:grpSp>
          <p:nvGrpSpPr>
            <p:cNvPr id="9" name="그룹 8"/>
            <p:cNvGrpSpPr/>
            <p:nvPr/>
          </p:nvGrpSpPr>
          <p:grpSpPr>
            <a:xfrm>
              <a:off x="1901916" y="114518"/>
              <a:ext cx="3756896" cy="1183455"/>
              <a:chOff x="4621319" y="-176412"/>
              <a:chExt cx="3756896" cy="1183455"/>
            </a:xfrm>
          </p:grpSpPr>
          <p:sp>
            <p:nvSpPr>
              <p:cNvPr id="11" name="Text Box 5"/>
              <p:cNvSpPr txBox="1">
                <a:spLocks noChangeArrowheads="1"/>
              </p:cNvSpPr>
              <p:nvPr/>
            </p:nvSpPr>
            <p:spPr bwMode="auto">
              <a:xfrm>
                <a:off x="4621319" y="-176412"/>
                <a:ext cx="3218706"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Analytics</a:t>
                </a:r>
              </a:p>
            </p:txBody>
          </p:sp>
          <p:sp>
            <p:nvSpPr>
              <p:cNvPr id="16" name="직사각형 15"/>
              <p:cNvSpPr/>
              <p:nvPr/>
            </p:nvSpPr>
            <p:spPr>
              <a:xfrm>
                <a:off x="4633798"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Jeremy Bolton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707</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4392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Predicting Horse Colic</a:t>
            </a:r>
            <a:endParaRPr lang="ko-KR" altLang="en-US" dirty="0"/>
          </a:p>
        </p:txBody>
      </p:sp>
      <p:pic>
        <p:nvPicPr>
          <p:cNvPr id="4" name="Picture 3">
            <a:extLst>
              <a:ext uri="{FF2B5EF4-FFF2-40B4-BE49-F238E27FC236}">
                <a16:creationId xmlns:a16="http://schemas.microsoft.com/office/drawing/2014/main" id="{8FE274A3-1026-4ECC-B213-808D7A32D0A1}"/>
              </a:ext>
            </a:extLst>
          </p:cNvPr>
          <p:cNvPicPr/>
          <p:nvPr/>
        </p:nvPicPr>
        <p:blipFill>
          <a:blip r:embed="rId3"/>
          <a:stretch>
            <a:fillRect/>
          </a:stretch>
        </p:blipFill>
        <p:spPr>
          <a:xfrm>
            <a:off x="838622" y="1510345"/>
            <a:ext cx="4122759" cy="208823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3D4C843-4D5C-43D3-9F87-241F7D74DDC5}"/>
              </a:ext>
            </a:extLst>
          </p:cNvPr>
          <p:cNvPicPr/>
          <p:nvPr/>
        </p:nvPicPr>
        <p:blipFill>
          <a:blip r:embed="rId4"/>
          <a:stretch>
            <a:fillRect/>
          </a:stretch>
        </p:blipFill>
        <p:spPr>
          <a:xfrm>
            <a:off x="5659105" y="477466"/>
            <a:ext cx="6196741" cy="2664296"/>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78CC6E2-E9F5-41CF-A554-59323C831984}"/>
              </a:ext>
            </a:extLst>
          </p:cNvPr>
          <p:cNvPicPr/>
          <p:nvPr/>
        </p:nvPicPr>
        <p:blipFill rotWithShape="1">
          <a:blip r:embed="rId5">
            <a:extLst>
              <a:ext uri="{28A0092B-C50C-407E-A947-70E740481C1C}">
                <a14:useLocalDpi xmlns:a14="http://schemas.microsoft.com/office/drawing/2010/main" val="0"/>
              </a:ext>
            </a:extLst>
          </a:blip>
          <a:srcRect l="5769" r="7308" b="2802"/>
          <a:stretch/>
        </p:blipFill>
        <p:spPr bwMode="auto">
          <a:xfrm>
            <a:off x="7031310" y="3326982"/>
            <a:ext cx="4634867" cy="3312368"/>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7B6B1C3-06AB-46F2-83E8-DF8AE891F345}"/>
              </a:ext>
            </a:extLst>
          </p:cNvPr>
          <p:cNvPicPr/>
          <p:nvPr/>
        </p:nvPicPr>
        <p:blipFill>
          <a:blip r:embed="rId6">
            <a:extLst>
              <a:ext uri="{28A0092B-C50C-407E-A947-70E740481C1C}">
                <a14:useLocalDpi xmlns:a14="http://schemas.microsoft.com/office/drawing/2010/main" val="0"/>
              </a:ext>
            </a:extLst>
          </a:blip>
          <a:stretch>
            <a:fillRect/>
          </a:stretch>
        </p:blipFill>
        <p:spPr>
          <a:xfrm>
            <a:off x="262558" y="3861842"/>
            <a:ext cx="5958105" cy="2664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276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Developing a plan of action to implement the business decisions derived from the </a:t>
            </a:r>
            <a:br>
              <a:rPr lang="en-US" sz="2400" i="0" dirty="0"/>
            </a:br>
            <a:r>
              <a:rPr lang="en-US" sz="2400" i="0" dirty="0"/>
              <a:t>analyses</a:t>
            </a:r>
            <a:endParaRPr lang="ko-KR" altLang="en-US" sz="2400" i="0" dirty="0"/>
          </a:p>
        </p:txBody>
      </p:sp>
    </p:spTree>
    <p:extLst>
      <p:ext uri="{BB962C8B-B14F-4D97-AF65-F5344CB8AC3E}">
        <p14:creationId xmlns:p14="http://schemas.microsoft.com/office/powerpoint/2010/main" val="245391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Information Visualization</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Gary Krudys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719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64309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206774" y="909514"/>
            <a:ext cx="4016437" cy="830997"/>
          </a:xfrm>
          <a:prstGeom prst="rect">
            <a:avLst/>
          </a:prstGeom>
          <a:noFill/>
        </p:spPr>
        <p:txBody>
          <a:bodyPr wrap="square" rtlCol="0">
            <a:spAutoFit/>
          </a:bodyPr>
          <a:lstStyle/>
          <a:p>
            <a:pPr algn="ctr"/>
            <a:r>
              <a:rPr lang="en-US" altLang="ko-KR" sz="4800" b="1" dirty="0">
                <a:solidFill>
                  <a:schemeClr val="accent6">
                    <a:lumMod val="50000"/>
                  </a:schemeClr>
                </a:solidFill>
                <a:latin typeface="+mj-lt"/>
                <a:ea typeface="맑은 고딕" panose="020B0503020000020004" pitchFamily="50" charset="-127"/>
              </a:rPr>
              <a:t>AGENDA</a:t>
            </a:r>
            <a:endParaRPr lang="ko-KR" altLang="en-US" sz="4800" b="1" dirty="0">
              <a:solidFill>
                <a:schemeClr val="accent6">
                  <a:lumMod val="50000"/>
                </a:schemeClr>
              </a:solidFill>
              <a:latin typeface="+mj-lt"/>
              <a:ea typeface="맑은 고딕" panose="020B0503020000020004" pitchFamily="50" charset="-127"/>
            </a:endParaRPr>
          </a:p>
        </p:txBody>
      </p:sp>
      <p:sp>
        <p:nvSpPr>
          <p:cNvPr id="19" name="Text Box 5"/>
          <p:cNvSpPr txBox="1">
            <a:spLocks noChangeArrowheads="1"/>
          </p:cNvSpPr>
          <p:nvPr/>
        </p:nvSpPr>
        <p:spPr bwMode="auto">
          <a:xfrm>
            <a:off x="3934966" y="2277666"/>
            <a:ext cx="3888432" cy="3383106"/>
          </a:xfrm>
          <a:prstGeom prst="rect">
            <a:avLst/>
          </a:prstGeom>
          <a:noFill/>
          <a:ln w="9525">
            <a:noFill/>
            <a:miter lim="800000"/>
            <a:headEnd/>
            <a:tailEnd/>
          </a:ln>
        </p:spPr>
        <p:txBody>
          <a:bodyPr wrap="square">
            <a:spAutoFit/>
          </a:bodyPr>
          <a:lstStyle/>
          <a:p>
            <a:pPr>
              <a:lnSpc>
                <a:spcPct val="200000"/>
              </a:lnSpc>
              <a:defRPr/>
            </a:pPr>
            <a:r>
              <a:rPr lang="en-US" altLang="ko-KR" sz="2200" b="1" dirty="0">
                <a:solidFill>
                  <a:schemeClr val="bg2">
                    <a:lumMod val="25000"/>
                  </a:schemeClr>
                </a:solidFill>
                <a:latin typeface="+mj-lt"/>
              </a:rPr>
              <a:t>01  Why we are here</a:t>
            </a:r>
          </a:p>
          <a:p>
            <a:pPr>
              <a:lnSpc>
                <a:spcPct val="200000"/>
              </a:lnSpc>
              <a:defRPr/>
            </a:pPr>
            <a:r>
              <a:rPr lang="en-US" altLang="ko-KR" sz="2200" b="1" dirty="0">
                <a:solidFill>
                  <a:schemeClr val="bg2">
                    <a:lumMod val="25000"/>
                  </a:schemeClr>
                </a:solidFill>
                <a:latin typeface="+mj-lt"/>
              </a:rPr>
              <a:t>02  The Syracuse ADS Program</a:t>
            </a:r>
          </a:p>
          <a:p>
            <a:pPr>
              <a:lnSpc>
                <a:spcPct val="200000"/>
              </a:lnSpc>
              <a:defRPr/>
            </a:pPr>
            <a:r>
              <a:rPr lang="en-US" altLang="ko-KR" sz="2200" b="1" dirty="0">
                <a:solidFill>
                  <a:schemeClr val="bg2">
                    <a:lumMod val="25000"/>
                  </a:schemeClr>
                </a:solidFill>
                <a:latin typeface="+mj-lt"/>
              </a:rPr>
              <a:t>03  Key Projects</a:t>
            </a:r>
          </a:p>
          <a:p>
            <a:pPr>
              <a:lnSpc>
                <a:spcPct val="200000"/>
              </a:lnSpc>
              <a:defRPr/>
            </a:pPr>
            <a:r>
              <a:rPr lang="en-US" altLang="ko-KR" sz="2200" b="1" dirty="0">
                <a:solidFill>
                  <a:schemeClr val="bg2">
                    <a:lumMod val="25000"/>
                  </a:schemeClr>
                </a:solidFill>
                <a:latin typeface="+mj-lt"/>
              </a:rPr>
              <a:t>04  Summary</a:t>
            </a:r>
          </a:p>
          <a:p>
            <a:pPr>
              <a:lnSpc>
                <a:spcPct val="200000"/>
              </a:lnSpc>
              <a:defRPr/>
            </a:pPr>
            <a:r>
              <a:rPr lang="en-US" altLang="ko-KR" sz="2200" b="1" dirty="0">
                <a:solidFill>
                  <a:schemeClr val="bg2">
                    <a:lumMod val="25000"/>
                  </a:schemeClr>
                </a:solidFill>
                <a:latin typeface="+mj-lt"/>
              </a:rPr>
              <a:t>05  Reflection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Tracking the Danger Zone</a:t>
            </a:r>
            <a:br>
              <a:rPr lang="en-US" altLang="ko-KR" dirty="0"/>
            </a:br>
            <a:r>
              <a:rPr lang="en-US" altLang="ko-KR" sz="3100" dirty="0"/>
              <a:t>Horse Track Incidents</a:t>
            </a:r>
            <a:endParaRPr lang="ko-KR" altLang="en-US" dirty="0"/>
          </a:p>
        </p:txBody>
      </p:sp>
      <p:pic>
        <p:nvPicPr>
          <p:cNvPr id="4" name="Picture 3">
            <a:extLst>
              <a:ext uri="{FF2B5EF4-FFF2-40B4-BE49-F238E27FC236}">
                <a16:creationId xmlns:a16="http://schemas.microsoft.com/office/drawing/2014/main" id="{51C99ED8-03D1-4EBC-802B-9A05414C3B91}"/>
              </a:ext>
            </a:extLst>
          </p:cNvPr>
          <p:cNvPicPr/>
          <p:nvPr/>
        </p:nvPicPr>
        <p:blipFill>
          <a:blip r:embed="rId3"/>
          <a:stretch>
            <a:fillRect/>
          </a:stretch>
        </p:blipFill>
        <p:spPr>
          <a:xfrm>
            <a:off x="2242777" y="1026748"/>
            <a:ext cx="8017517" cy="56434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63D2C9D-0AB7-4023-9886-D1E11C7A74BA}"/>
              </a:ext>
            </a:extLst>
          </p:cNvPr>
          <p:cNvPicPr/>
          <p:nvPr/>
        </p:nvPicPr>
        <p:blipFill>
          <a:blip r:embed="rId4"/>
          <a:stretch>
            <a:fillRect/>
          </a:stretch>
        </p:blipFill>
        <p:spPr>
          <a:xfrm>
            <a:off x="4521052" y="656176"/>
            <a:ext cx="7118770" cy="133345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A19FA5F-92AF-4977-A309-58AA0187B0E4}"/>
              </a:ext>
            </a:extLst>
          </p:cNvPr>
          <p:cNvPicPr/>
          <p:nvPr/>
        </p:nvPicPr>
        <p:blipFill>
          <a:blip r:embed="rId5"/>
          <a:stretch>
            <a:fillRect/>
          </a:stretch>
        </p:blipFill>
        <p:spPr>
          <a:xfrm>
            <a:off x="8183438" y="2053499"/>
            <a:ext cx="2952328" cy="3792611"/>
          </a:xfrm>
          <a:prstGeom prst="rect">
            <a:avLst/>
          </a:prstGeom>
        </p:spPr>
      </p:pic>
      <p:pic>
        <p:nvPicPr>
          <p:cNvPr id="7" name="Picture 6">
            <a:extLst>
              <a:ext uri="{FF2B5EF4-FFF2-40B4-BE49-F238E27FC236}">
                <a16:creationId xmlns:a16="http://schemas.microsoft.com/office/drawing/2014/main" id="{0B5C4099-BA7C-48D8-B3A7-F03570690DAE}"/>
              </a:ext>
            </a:extLst>
          </p:cNvPr>
          <p:cNvPicPr/>
          <p:nvPr/>
        </p:nvPicPr>
        <p:blipFill>
          <a:blip r:embed="rId6"/>
          <a:stretch>
            <a:fillRect/>
          </a:stretch>
        </p:blipFill>
        <p:spPr>
          <a:xfrm>
            <a:off x="406575" y="3345937"/>
            <a:ext cx="5268475" cy="33627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88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strVal val="#ppt_w*0.70"/>
                                          </p:val>
                                        </p:tav>
                                        <p:tav tm="100000">
                                          <p:val>
                                            <p:strVal val="#ppt_w"/>
                                          </p:val>
                                        </p:tav>
                                      </p:tavLst>
                                    </p:anim>
                                    <p:anim calcmode="lin" valueType="num">
                                      <p:cBhvr>
                                        <p:cTn id="26" dur="1000" fill="hold"/>
                                        <p:tgtEl>
                                          <p:spTgt spid="7"/>
                                        </p:tgtEl>
                                        <p:attrNameLst>
                                          <p:attrName>ppt_h</p:attrName>
                                        </p:attrNameLst>
                                      </p:cBhvr>
                                      <p:tavLst>
                                        <p:tav tm="0">
                                          <p:val>
                                            <p:strVal val="#ppt_h"/>
                                          </p:val>
                                        </p:tav>
                                        <p:tav tm="100000">
                                          <p:val>
                                            <p:strVal val="#ppt_h"/>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indent="-342900">
              <a:buFont typeface="Arial" panose="020B0604020202020204" pitchFamily="34" charset="0"/>
              <a:buChar char="•"/>
            </a:pPr>
            <a:r>
              <a:rPr lang="en-US" sz="2400" i="0" dirty="0"/>
              <a:t>Synthesizing the ethical dimensions of data science practice (e.g. privacy)</a:t>
            </a:r>
          </a:p>
          <a:p>
            <a:endParaRPr lang="ko-KR" altLang="en-US" dirty="0"/>
          </a:p>
        </p:txBody>
      </p:sp>
    </p:spTree>
    <p:extLst>
      <p:ext uri="{BB962C8B-B14F-4D97-AF65-F5344CB8AC3E}">
        <p14:creationId xmlns:p14="http://schemas.microsoft.com/office/powerpoint/2010/main" val="229578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Scripting for Data Analytics</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Deborah Landowski</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652</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53659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Racetrack Infractions and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03F05CE2-AC7D-4734-8B6D-A80B10FE9FCC}"/>
              </a:ext>
            </a:extLst>
          </p:cNvPr>
          <p:cNvPicPr/>
          <p:nvPr/>
        </p:nvPicPr>
        <p:blipFill>
          <a:blip r:embed="rId2"/>
          <a:stretch>
            <a:fillRect/>
          </a:stretch>
        </p:blipFill>
        <p:spPr>
          <a:xfrm>
            <a:off x="273796" y="1479457"/>
            <a:ext cx="5359400" cy="3505200"/>
          </a:xfrm>
          <a:prstGeom prst="rect">
            <a:avLst/>
          </a:prstGeom>
          <a:effectLst>
            <a:outerShdw blurRad="50800" dist="38100" dir="2700000" algn="tl" rotWithShape="0">
              <a:prstClr val="black">
                <a:alpha val="40000"/>
              </a:prstClr>
            </a:outerShdw>
          </a:effectLst>
        </p:spPr>
      </p:pic>
      <p:pic>
        <p:nvPicPr>
          <p:cNvPr id="7" name="Picture 6" descr="A close up of text on a black background&#10;&#10;Description automatically generated">
            <a:extLst>
              <a:ext uri="{FF2B5EF4-FFF2-40B4-BE49-F238E27FC236}">
                <a16:creationId xmlns:a16="http://schemas.microsoft.com/office/drawing/2014/main" id="{0A9A11AE-900B-4500-9948-7188EB2E44F5}"/>
              </a:ext>
            </a:extLst>
          </p:cNvPr>
          <p:cNvPicPr/>
          <p:nvPr/>
        </p:nvPicPr>
        <p:blipFill rotWithShape="1">
          <a:blip r:embed="rId3"/>
          <a:srcRect l="3208" b="3902"/>
          <a:stretch/>
        </p:blipFill>
        <p:spPr bwMode="auto">
          <a:xfrm>
            <a:off x="6105540" y="988187"/>
            <a:ext cx="5822315" cy="3078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descr="A close up of a map&#10;&#10;Description automatically generated">
            <a:extLst>
              <a:ext uri="{FF2B5EF4-FFF2-40B4-BE49-F238E27FC236}">
                <a16:creationId xmlns:a16="http://schemas.microsoft.com/office/drawing/2014/main" id="{F0C7500F-8558-41E3-AA6C-AE32334795CA}"/>
              </a:ext>
            </a:extLst>
          </p:cNvPr>
          <p:cNvPicPr/>
          <p:nvPr/>
        </p:nvPicPr>
        <p:blipFill>
          <a:blip r:embed="rId4"/>
          <a:stretch>
            <a:fillRect/>
          </a:stretch>
        </p:blipFill>
        <p:spPr>
          <a:xfrm>
            <a:off x="2350790" y="3285778"/>
            <a:ext cx="5976664" cy="3283082"/>
          </a:xfrm>
          <a:prstGeom prst="rect">
            <a:avLst/>
          </a:prstGeom>
          <a:effectLst>
            <a:outerShdw blurRad="50800" dist="38100" dir="2700000" algn="tl" rotWithShape="0">
              <a:prstClr val="black">
                <a:alpha val="40000"/>
              </a:prstClr>
            </a:outerShdw>
          </a:effectLst>
        </p:spPr>
      </p:pic>
      <p:pic>
        <p:nvPicPr>
          <p:cNvPr id="6" name="Picture 5" descr="A screenshot of a cell phone&#10;&#10;Description automatically generated">
            <a:extLst>
              <a:ext uri="{FF2B5EF4-FFF2-40B4-BE49-F238E27FC236}">
                <a16:creationId xmlns:a16="http://schemas.microsoft.com/office/drawing/2014/main" id="{D6EE7324-932D-4349-A9D8-1815D928F102}"/>
              </a:ext>
            </a:extLst>
          </p:cNvPr>
          <p:cNvPicPr/>
          <p:nvPr/>
        </p:nvPicPr>
        <p:blipFill>
          <a:blip r:embed="rId5"/>
          <a:stretch>
            <a:fillRect/>
          </a:stretch>
        </p:blipFill>
        <p:spPr>
          <a:xfrm>
            <a:off x="6450345" y="5483339"/>
            <a:ext cx="5477510" cy="118681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6102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Developing a plan of action to implement the business decisions derived from the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Synthesizing the ethical dimensions of data science practice (e.g. privacy)</a:t>
            </a:r>
          </a:p>
          <a:p>
            <a:endParaRPr lang="ko-KR" altLang="en-US" sz="2400" i="0" dirty="0"/>
          </a:p>
        </p:txBody>
      </p:sp>
    </p:spTree>
    <p:extLst>
      <p:ext uri="{BB962C8B-B14F-4D97-AF65-F5344CB8AC3E}">
        <p14:creationId xmlns:p14="http://schemas.microsoft.com/office/powerpoint/2010/main" val="339472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Natural Language Processing</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Norma Palomino</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664</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1857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Classification of </a:t>
            </a:r>
            <a:r>
              <a:rPr lang="en-US" altLang="ko-KR"/>
              <a:t>Racetrack Incidents</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a:p>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21854C7D-4D0F-4A54-ACA4-0C0BC0214EAD}"/>
              </a:ext>
            </a:extLst>
          </p:cNvPr>
          <p:cNvPicPr/>
          <p:nvPr/>
        </p:nvPicPr>
        <p:blipFill rotWithShape="1">
          <a:blip r:embed="rId2"/>
          <a:srcRect l="3180" b="4163"/>
          <a:stretch/>
        </p:blipFill>
        <p:spPr bwMode="auto">
          <a:xfrm>
            <a:off x="4475026" y="1002148"/>
            <a:ext cx="6148070" cy="3241040"/>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9CAD3075-B6D5-4D7F-BC3C-7D426719EEF8}"/>
              </a:ext>
            </a:extLst>
          </p:cNvPr>
          <p:cNvPicPr/>
          <p:nvPr/>
        </p:nvPicPr>
        <p:blipFill rotWithShape="1">
          <a:blip r:embed="rId3"/>
          <a:srcRect/>
          <a:stretch/>
        </p:blipFill>
        <p:spPr bwMode="auto">
          <a:xfrm>
            <a:off x="609520" y="2167172"/>
            <a:ext cx="4101862" cy="4146952"/>
          </a:xfrm>
          <a:prstGeom prst="rect">
            <a:avLst/>
          </a:prstGeom>
          <a:ln>
            <a:noFill/>
          </a:ln>
          <a:extLst>
            <a:ext uri="{53640926-AAD7-44D8-BBD7-CCE9431645EC}">
              <a14:shadowObscured xmlns:a14="http://schemas.microsoft.com/office/drawing/2010/main"/>
            </a:ext>
          </a:extLst>
        </p:spPr>
      </p:pic>
      <p:pic>
        <p:nvPicPr>
          <p:cNvPr id="6" name="Picture 5" descr="A screenshot of a cell phone&#10;&#10;Description automatically generated">
            <a:extLst>
              <a:ext uri="{FF2B5EF4-FFF2-40B4-BE49-F238E27FC236}">
                <a16:creationId xmlns:a16="http://schemas.microsoft.com/office/drawing/2014/main" id="{0B68CFD5-77A5-4667-95E4-A498F5C821F1}"/>
              </a:ext>
            </a:extLst>
          </p:cNvPr>
          <p:cNvPicPr/>
          <p:nvPr/>
        </p:nvPicPr>
        <p:blipFill>
          <a:blip r:embed="rId4"/>
          <a:stretch>
            <a:fillRect/>
          </a:stretch>
        </p:blipFill>
        <p:spPr>
          <a:xfrm>
            <a:off x="3919696" y="4600689"/>
            <a:ext cx="4351020" cy="206946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E29AA6D-1756-4F60-A326-9A14DF4A70EE}"/>
              </a:ext>
            </a:extLst>
          </p:cNvPr>
          <p:cNvPicPr/>
          <p:nvPr/>
        </p:nvPicPr>
        <p:blipFill>
          <a:blip r:embed="rId5"/>
          <a:stretch>
            <a:fillRect/>
          </a:stretch>
        </p:blipFill>
        <p:spPr>
          <a:xfrm>
            <a:off x="7770006" y="4855892"/>
            <a:ext cx="3927630" cy="1764933"/>
          </a:xfrm>
          <a:prstGeom prst="rect">
            <a:avLst/>
          </a:prstGeom>
        </p:spPr>
      </p:pic>
      <p:pic>
        <p:nvPicPr>
          <p:cNvPr id="8" name="Picture 7">
            <a:extLst>
              <a:ext uri="{FF2B5EF4-FFF2-40B4-BE49-F238E27FC236}">
                <a16:creationId xmlns:a16="http://schemas.microsoft.com/office/drawing/2014/main" id="{ADACCBDD-1834-48BB-86E5-1C0275D10059}"/>
              </a:ext>
            </a:extLst>
          </p:cNvPr>
          <p:cNvPicPr/>
          <p:nvPr/>
        </p:nvPicPr>
        <p:blipFill>
          <a:blip r:embed="rId6"/>
          <a:stretch>
            <a:fillRect/>
          </a:stretch>
        </p:blipFill>
        <p:spPr>
          <a:xfrm>
            <a:off x="6383238" y="2736682"/>
            <a:ext cx="5478780" cy="1557655"/>
          </a:xfrm>
          <a:prstGeom prst="rect">
            <a:avLst/>
          </a:prstGeom>
        </p:spPr>
      </p:pic>
    </p:spTree>
    <p:extLst>
      <p:ext uri="{BB962C8B-B14F-4D97-AF65-F5344CB8AC3E}">
        <p14:creationId xmlns:p14="http://schemas.microsoft.com/office/powerpoint/2010/main" val="2668426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extLst>
      <p:ext uri="{BB962C8B-B14F-4D97-AF65-F5344CB8AC3E}">
        <p14:creationId xmlns:p14="http://schemas.microsoft.com/office/powerpoint/2010/main" val="119967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Summary</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04</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26503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562530038"/>
              </p:ext>
            </p:extLst>
          </p:nvPr>
        </p:nvGraphicFramePr>
        <p:xfrm>
          <a:off x="262558" y="1557586"/>
          <a:ext cx="11665296" cy="4351352"/>
        </p:xfrm>
        <a:graphic>
          <a:graphicData uri="http://schemas.openxmlformats.org/drawingml/2006/table">
            <a:tbl>
              <a:tblPr firstRow="1" bandRow="1">
                <a:tableStyleId>{2A488322-F2BA-4B5B-9748-0D474271808F}</a:tableStyleId>
              </a:tblPr>
              <a:tblGrid>
                <a:gridCol w="3396224">
                  <a:extLst>
                    <a:ext uri="{9D8B030D-6E8A-4147-A177-3AD203B41FA5}">
                      <a16:colId xmlns:a16="http://schemas.microsoft.com/office/drawing/2014/main" val="815794773"/>
                    </a:ext>
                  </a:extLst>
                </a:gridCol>
                <a:gridCol w="8269072">
                  <a:extLst>
                    <a:ext uri="{9D8B030D-6E8A-4147-A177-3AD203B41FA5}">
                      <a16:colId xmlns:a16="http://schemas.microsoft.com/office/drawing/2014/main" val="2525247306"/>
                    </a:ext>
                  </a:extLst>
                </a:gridCol>
              </a:tblGrid>
              <a:tr h="455769">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416439">
                <a:tc>
                  <a:txBody>
                    <a:bodyPr/>
                    <a:lstStyle/>
                    <a:p>
                      <a:r>
                        <a:rPr lang="en-US" sz="1600" b="1" i="1" dirty="0"/>
                        <a:t>IST 659 – Data Administration </a:t>
                      </a:r>
                      <a:br>
                        <a:rPr lang="en-US" sz="1600" b="1" i="1" dirty="0"/>
                      </a:br>
                      <a:r>
                        <a:rPr lang="en-US" sz="1600" b="1" i="1" dirty="0"/>
                        <a:t>and Database Management</a:t>
                      </a:r>
                    </a:p>
                  </a:txBody>
                  <a:tcPr/>
                </a:tc>
                <a:tc>
                  <a:txBody>
                    <a:bodyPr/>
                    <a:lstStyle/>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3351262227"/>
                  </a:ext>
                </a:extLst>
              </a:tr>
              <a:tr h="1656184">
                <a:tc>
                  <a:txBody>
                    <a:bodyPr/>
                    <a:lstStyle/>
                    <a:p>
                      <a:r>
                        <a:rPr lang="en-US" sz="1600" b="1" i="1" dirty="0"/>
                        <a:t>MBC 638 – Data Analysis and </a:t>
                      </a:r>
                      <a:br>
                        <a:rPr lang="en-US" sz="1600" b="1" i="1" dirty="0"/>
                      </a:br>
                      <a:r>
                        <a:rPr lang="en-US" sz="1600" b="1" i="1" dirty="0"/>
                        <a:t>Decision Making</a:t>
                      </a:r>
                    </a:p>
                  </a:txBody>
                  <a:tcPr/>
                </a:tc>
                <a:tc>
                  <a:txBody>
                    <a:bodyPr/>
                    <a:lstStyle/>
                    <a:p>
                      <a:pPr marL="342900" indent="-342900">
                        <a:buFont typeface="Arial" panose="020B0604020202020204" pitchFamily="34" charset="0"/>
                        <a:buChar char="•"/>
                      </a:pPr>
                      <a:r>
                        <a:rPr lang="en-US" sz="1600" dirty="0"/>
                        <a:t>Describing a broad overview of the major practice areas of data science</a:t>
                      </a:r>
                    </a:p>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521770305"/>
                  </a:ext>
                </a:extLst>
              </a:tr>
              <a:tr h="810185">
                <a:tc>
                  <a:txBody>
                    <a:bodyPr/>
                    <a:lstStyle/>
                    <a:p>
                      <a:r>
                        <a:rPr lang="en-US" sz="1600" b="1" i="1" dirty="0"/>
                        <a:t>IST 707 – Data Analytics</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Developing a plan of action to implement the business decisions derived from the analyses</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127795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503819" cy="2486423"/>
            <a:chOff x="1342678" y="964098"/>
            <a:chExt cx="3765772" cy="2002749"/>
          </a:xfrm>
        </p:grpSpPr>
        <p:grpSp>
          <p:nvGrpSpPr>
            <p:cNvPr id="4" name="그룹 8">
              <a:extLst>
                <a:ext uri="{FF2B5EF4-FFF2-40B4-BE49-F238E27FC236}">
                  <a16:creationId xmlns:a16="http://schemas.microsoft.com/office/drawing/2014/main" id="{6A1AD462-A570-4BFD-BAF8-331F61911748}"/>
                </a:ext>
              </a:extLst>
            </p:cNvPr>
            <p:cNvGrpSpPr/>
            <p:nvPr/>
          </p:nvGrpSpPr>
          <p:grpSpPr>
            <a:xfrm>
              <a:off x="1364033" y="1766518"/>
              <a:ext cx="3744417" cy="1200329"/>
              <a:chOff x="4083436" y="1475588"/>
              <a:chExt cx="3744417" cy="1200329"/>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4083436" y="1475588"/>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8" name="직사각형 15">
                <a:extLst>
                  <a:ext uri="{FF2B5EF4-FFF2-40B4-BE49-F238E27FC236}">
                    <a16:creationId xmlns:a16="http://schemas.microsoft.com/office/drawing/2014/main" id="{7D8AD8DF-3A1F-44A9-A7FE-CC050FA6FABE}"/>
                  </a:ext>
                </a:extLst>
              </p:cNvPr>
              <p:cNvSpPr/>
              <p:nvPr/>
            </p:nvSpPr>
            <p:spPr>
              <a:xfrm>
                <a:off x="4083436" y="2187642"/>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81241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425535425"/>
              </p:ext>
            </p:extLst>
          </p:nvPr>
        </p:nvGraphicFramePr>
        <p:xfrm>
          <a:off x="262558" y="1557586"/>
          <a:ext cx="11665296" cy="4449296"/>
        </p:xfrm>
        <a:graphic>
          <a:graphicData uri="http://schemas.openxmlformats.org/drawingml/2006/table">
            <a:tbl>
              <a:tblPr firstRow="1" bandRow="1">
                <a:tableStyleId>{2A488322-F2BA-4B5B-9748-0D474271808F}</a:tableStyleId>
              </a:tblPr>
              <a:tblGrid>
                <a:gridCol w="3396225">
                  <a:extLst>
                    <a:ext uri="{9D8B030D-6E8A-4147-A177-3AD203B41FA5}">
                      <a16:colId xmlns:a16="http://schemas.microsoft.com/office/drawing/2014/main" val="815794773"/>
                    </a:ext>
                  </a:extLst>
                </a:gridCol>
                <a:gridCol w="8269071">
                  <a:extLst>
                    <a:ext uri="{9D8B030D-6E8A-4147-A177-3AD203B41FA5}">
                      <a16:colId xmlns:a16="http://schemas.microsoft.com/office/drawing/2014/main" val="2525247306"/>
                    </a:ext>
                  </a:extLst>
                </a:gridCol>
              </a:tblGrid>
              <a:tr h="470244">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113932">
                <a:tc>
                  <a:txBody>
                    <a:bodyPr/>
                    <a:lstStyle/>
                    <a:p>
                      <a:r>
                        <a:rPr lang="en-US" sz="1600" b="1" i="1" dirty="0"/>
                        <a:t>IST 719 – Information Visualization</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indent="-342900">
                        <a:buFont typeface="Arial" panose="020B0604020202020204" pitchFamily="34" charset="0"/>
                        <a:buChar char="•"/>
                      </a:pPr>
                      <a:r>
                        <a:rPr lang="en-US" sz="1600" dirty="0"/>
                        <a:t>Synthesizing the ethical dimensions of data science practice (e.g. privacy)</a:t>
                      </a:r>
                    </a:p>
                  </a:txBody>
                  <a:tcPr/>
                </a:tc>
                <a:extLst>
                  <a:ext uri="{0D108BD9-81ED-4DB2-BD59-A6C34878D82A}">
                    <a16:rowId xmlns:a16="http://schemas.microsoft.com/office/drawing/2014/main" val="3351262227"/>
                  </a:ext>
                </a:extLst>
              </a:tr>
              <a:tr h="1584176">
                <a:tc>
                  <a:txBody>
                    <a:bodyPr/>
                    <a:lstStyle/>
                    <a:p>
                      <a:r>
                        <a:rPr lang="en-US" sz="1600" b="1" i="1" dirty="0"/>
                        <a:t>IST 652 – Scripting for Data Analytics</a:t>
                      </a:r>
                    </a:p>
                  </a:txBody>
                  <a:tcPr/>
                </a:tc>
                <a:tc>
                  <a:txBody>
                    <a:bodyPr/>
                    <a:lstStyle/>
                    <a:p>
                      <a:pPr marL="342900" indent="-342900">
                        <a:buFont typeface="Arial" panose="020B0604020202020204" pitchFamily="34" charset="0"/>
                        <a:buChar char="•"/>
                      </a:pPr>
                      <a:r>
                        <a:rPr lang="en-US" sz="160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Developing a plan of action to implement the business decisions derived from the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Synthesizing the ethical dimensions of data science practice (e.g. privacy)</a:t>
                      </a:r>
                    </a:p>
                  </a:txBody>
                  <a:tcPr/>
                </a:tc>
                <a:extLst>
                  <a:ext uri="{0D108BD9-81ED-4DB2-BD59-A6C34878D82A}">
                    <a16:rowId xmlns:a16="http://schemas.microsoft.com/office/drawing/2014/main" val="521770305"/>
                  </a:ext>
                </a:extLst>
              </a:tr>
              <a:tr h="582562">
                <a:tc>
                  <a:txBody>
                    <a:bodyPr/>
                    <a:lstStyle/>
                    <a:p>
                      <a:r>
                        <a:rPr lang="en-US" sz="1600" b="1" i="1" dirty="0"/>
                        <a:t>IST 664 – Natural Language Processing</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300451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pic>
        <p:nvPicPr>
          <p:cNvPr id="7" name="Picture 6">
            <a:extLst>
              <a:ext uri="{FF2B5EF4-FFF2-40B4-BE49-F238E27FC236}">
                <a16:creationId xmlns:a16="http://schemas.microsoft.com/office/drawing/2014/main" id="{09BB9BB0-E64D-4114-9AC0-80D2246F8381}"/>
              </a:ext>
            </a:extLst>
          </p:cNvPr>
          <p:cNvPicPr>
            <a:picLocks noChangeAspect="1"/>
          </p:cNvPicPr>
          <p:nvPr/>
        </p:nvPicPr>
        <p:blipFill>
          <a:blip r:embed="rId3"/>
          <a:stretch>
            <a:fillRect/>
          </a:stretch>
        </p:blipFill>
        <p:spPr>
          <a:xfrm>
            <a:off x="273844" y="3069754"/>
            <a:ext cx="5806943" cy="3269263"/>
          </a:xfrm>
          <a:prstGeom prst="rect">
            <a:avLst/>
          </a:prstGeom>
        </p:spPr>
      </p:pic>
      <p:pic>
        <p:nvPicPr>
          <p:cNvPr id="9" name="Picture 8">
            <a:extLst>
              <a:ext uri="{FF2B5EF4-FFF2-40B4-BE49-F238E27FC236}">
                <a16:creationId xmlns:a16="http://schemas.microsoft.com/office/drawing/2014/main" id="{EA5A2685-15FC-4D43-A89F-250910ABC613}"/>
              </a:ext>
            </a:extLst>
          </p:cNvPr>
          <p:cNvPicPr>
            <a:picLocks noChangeAspect="1"/>
          </p:cNvPicPr>
          <p:nvPr/>
        </p:nvPicPr>
        <p:blipFill>
          <a:blip r:embed="rId4"/>
          <a:stretch>
            <a:fillRect/>
          </a:stretch>
        </p:blipFill>
        <p:spPr>
          <a:xfrm>
            <a:off x="617835" y="1363963"/>
            <a:ext cx="4854361" cy="1539373"/>
          </a:xfrm>
          <a:prstGeom prst="rect">
            <a:avLst/>
          </a:prstGeom>
        </p:spPr>
      </p:pic>
      <p:pic>
        <p:nvPicPr>
          <p:cNvPr id="15" name="Picture 14">
            <a:extLst>
              <a:ext uri="{FF2B5EF4-FFF2-40B4-BE49-F238E27FC236}">
                <a16:creationId xmlns:a16="http://schemas.microsoft.com/office/drawing/2014/main" id="{1D9DA22B-3734-4541-9318-C0369573B9A5}"/>
              </a:ext>
            </a:extLst>
          </p:cNvPr>
          <p:cNvPicPr>
            <a:picLocks noChangeAspect="1"/>
          </p:cNvPicPr>
          <p:nvPr/>
        </p:nvPicPr>
        <p:blipFill>
          <a:blip r:embed="rId5"/>
          <a:stretch>
            <a:fillRect/>
          </a:stretch>
        </p:blipFill>
        <p:spPr>
          <a:xfrm>
            <a:off x="6332955" y="1397990"/>
            <a:ext cx="5583614" cy="3010691"/>
          </a:xfrm>
          <a:prstGeom prst="rect">
            <a:avLst/>
          </a:prstGeom>
        </p:spPr>
      </p:pic>
      <p:pic>
        <p:nvPicPr>
          <p:cNvPr id="4" name="Picture 3">
            <a:extLst>
              <a:ext uri="{FF2B5EF4-FFF2-40B4-BE49-F238E27FC236}">
                <a16:creationId xmlns:a16="http://schemas.microsoft.com/office/drawing/2014/main" id="{D4D79EC8-CB23-432E-B2EE-30467BCE9D64}"/>
              </a:ext>
            </a:extLst>
          </p:cNvPr>
          <p:cNvPicPr>
            <a:picLocks noChangeAspect="1"/>
          </p:cNvPicPr>
          <p:nvPr/>
        </p:nvPicPr>
        <p:blipFill>
          <a:blip r:embed="rId6"/>
          <a:stretch>
            <a:fillRect/>
          </a:stretch>
        </p:blipFill>
        <p:spPr>
          <a:xfrm>
            <a:off x="6609009" y="4581922"/>
            <a:ext cx="5031505" cy="1559520"/>
          </a:xfrm>
          <a:prstGeom prst="rect">
            <a:avLst/>
          </a:prstGeom>
        </p:spPr>
      </p:pic>
    </p:spTree>
    <p:extLst>
      <p:ext uri="{BB962C8B-B14F-4D97-AF65-F5344CB8AC3E}">
        <p14:creationId xmlns:p14="http://schemas.microsoft.com/office/powerpoint/2010/main" val="2347786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pic>
        <p:nvPicPr>
          <p:cNvPr id="11" name="Picture 10">
            <a:extLst>
              <a:ext uri="{FF2B5EF4-FFF2-40B4-BE49-F238E27FC236}">
                <a16:creationId xmlns:a16="http://schemas.microsoft.com/office/drawing/2014/main" id="{57945146-A9C5-4FAD-9E02-9925769FA273}"/>
              </a:ext>
            </a:extLst>
          </p:cNvPr>
          <p:cNvPicPr>
            <a:picLocks noChangeAspect="1"/>
          </p:cNvPicPr>
          <p:nvPr/>
        </p:nvPicPr>
        <p:blipFill>
          <a:blip r:embed="rId3"/>
          <a:stretch>
            <a:fillRect/>
          </a:stretch>
        </p:blipFill>
        <p:spPr>
          <a:xfrm>
            <a:off x="262558" y="3861842"/>
            <a:ext cx="5858488" cy="28083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21866C6-2786-48E3-85B8-D7B67CA7F0C0}"/>
              </a:ext>
            </a:extLst>
          </p:cNvPr>
          <p:cNvPicPr>
            <a:picLocks noChangeAspect="1"/>
          </p:cNvPicPr>
          <p:nvPr/>
        </p:nvPicPr>
        <p:blipFill>
          <a:blip r:embed="rId4"/>
          <a:stretch>
            <a:fillRect/>
          </a:stretch>
        </p:blipFill>
        <p:spPr>
          <a:xfrm>
            <a:off x="1100831" y="1089079"/>
            <a:ext cx="4377256" cy="2500352"/>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3D3B3793-DC89-40CB-8D6E-228F445E47F6}"/>
              </a:ext>
            </a:extLst>
          </p:cNvPr>
          <p:cNvPicPr>
            <a:picLocks noChangeAspect="1"/>
          </p:cNvPicPr>
          <p:nvPr/>
        </p:nvPicPr>
        <p:blipFill>
          <a:blip r:embed="rId5"/>
          <a:stretch>
            <a:fillRect/>
          </a:stretch>
        </p:blipFill>
        <p:spPr>
          <a:xfrm>
            <a:off x="6400086" y="1948489"/>
            <a:ext cx="5527769" cy="3025923"/>
          </a:xfrm>
          <a:prstGeom prst="rect">
            <a:avLst/>
          </a:prstGeom>
        </p:spPr>
      </p:pic>
    </p:spTree>
    <p:extLst>
      <p:ext uri="{BB962C8B-B14F-4D97-AF65-F5344CB8AC3E}">
        <p14:creationId xmlns:p14="http://schemas.microsoft.com/office/powerpoint/2010/main" val="3176309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Reflection</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05</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39137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My Reflection</a:t>
            </a:r>
            <a:endParaRPr lang="ko-KR" altLang="en-US" dirty="0"/>
          </a:p>
        </p:txBody>
      </p:sp>
      <p:sp>
        <p:nvSpPr>
          <p:cNvPr id="37" name="내용 개체 틀 36"/>
          <p:cNvSpPr>
            <a:spLocks noGrp="1"/>
          </p:cNvSpPr>
          <p:nvPr>
            <p:ph idx="1"/>
          </p:nvPr>
        </p:nvSpPr>
        <p:spPr/>
        <p:txBody>
          <a:bodyPr/>
          <a:lstStyle/>
          <a:p>
            <a:endParaRPr lang="en-US" altLang="ko-KR" dirty="0"/>
          </a:p>
          <a:p>
            <a:endParaRPr lang="ko-KR" altLang="en-US" dirty="0"/>
          </a:p>
        </p:txBody>
      </p:sp>
    </p:spTree>
    <p:extLst>
      <p:ext uri="{BB962C8B-B14F-4D97-AF65-F5344CB8AC3E}">
        <p14:creationId xmlns:p14="http://schemas.microsoft.com/office/powerpoint/2010/main" val="162723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34568" y="765498"/>
            <a:ext cx="7200800" cy="1368152"/>
          </a:xfrm>
        </p:spPr>
        <p:txBody>
          <a:bodyPr/>
          <a:lstStyle/>
          <a:p>
            <a:r>
              <a:rPr lang="en-US" altLang="ko-KR" dirty="0"/>
              <a:t>THANK YOU</a:t>
            </a:r>
            <a:endParaRPr lang="ko-KR" altLang="en-US" dirty="0"/>
          </a:p>
        </p:txBody>
      </p:sp>
      <p:grpSp>
        <p:nvGrpSpPr>
          <p:cNvPr id="3" name="그룹 7">
            <a:extLst>
              <a:ext uri="{FF2B5EF4-FFF2-40B4-BE49-F238E27FC236}">
                <a16:creationId xmlns:a16="http://schemas.microsoft.com/office/drawing/2014/main" id="{C4522484-FF2D-4F3B-BDCE-B1F930709379}"/>
              </a:ext>
            </a:extLst>
          </p:cNvPr>
          <p:cNvGrpSpPr/>
          <p:nvPr/>
        </p:nvGrpSpPr>
        <p:grpSpPr>
          <a:xfrm>
            <a:off x="406576" y="2116580"/>
            <a:ext cx="5040560" cy="2889612"/>
            <a:chOff x="1901916" y="-836102"/>
            <a:chExt cx="3744417" cy="2889612"/>
          </a:xfrm>
        </p:grpSpPr>
        <p:sp>
          <p:nvSpPr>
            <p:cNvPr id="7" name="Text Box 5">
              <a:extLst>
                <a:ext uri="{FF2B5EF4-FFF2-40B4-BE49-F238E27FC236}">
                  <a16:creationId xmlns:a16="http://schemas.microsoft.com/office/drawing/2014/main" id="{CE00CBA5-6657-41FA-9839-C7CF9C320496}"/>
                </a:ext>
              </a:extLst>
            </p:cNvPr>
            <p:cNvSpPr txBox="1">
              <a:spLocks noChangeArrowheads="1"/>
            </p:cNvSpPr>
            <p:nvPr/>
          </p:nvSpPr>
          <p:spPr bwMode="auto">
            <a:xfrm>
              <a:off x="1901916" y="114518"/>
              <a:ext cx="3744417" cy="19389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b="1" dirty="0">
                  <a:solidFill>
                    <a:srgbClr val="000000"/>
                  </a:solidFill>
                  <a:latin typeface="+mj-lt"/>
                  <a:cs typeface="굴림" pitchFamily="50" charset="-127"/>
                </a:rPr>
                <a:t>Dr. Jason Anastasopoulos</a:t>
              </a:r>
            </a:p>
            <a:p>
              <a:pPr lvl="0" fontAlgn="base">
                <a:spcBef>
                  <a:spcPct val="0"/>
                </a:spcBef>
                <a:spcAft>
                  <a:spcPct val="0"/>
                </a:spcAft>
              </a:pPr>
              <a:r>
                <a:rPr kumimoji="1" lang="en-US" altLang="ko-KR" b="1" dirty="0">
                  <a:solidFill>
                    <a:srgbClr val="000000"/>
                  </a:solidFill>
                  <a:latin typeface="+mj-lt"/>
                  <a:cs typeface="굴림" pitchFamily="50" charset="-127"/>
                </a:rPr>
                <a:t>Jeremy Bolton</a:t>
              </a:r>
            </a:p>
            <a:p>
              <a:pPr lvl="0" fontAlgn="base">
                <a:spcBef>
                  <a:spcPct val="0"/>
                </a:spcBef>
                <a:spcAft>
                  <a:spcPct val="0"/>
                </a:spcAft>
              </a:pPr>
              <a:r>
                <a:rPr kumimoji="1" lang="en-US" altLang="ko-KR" b="1" dirty="0">
                  <a:solidFill>
                    <a:srgbClr val="000000"/>
                  </a:solidFill>
                  <a:latin typeface="+mj-lt"/>
                  <a:cs typeface="굴림" pitchFamily="50" charset="-127"/>
                </a:rPr>
                <a:t>Dr, Jon Fox</a:t>
              </a:r>
            </a:p>
            <a:p>
              <a:pPr lvl="0" fontAlgn="base">
                <a:spcBef>
                  <a:spcPct val="0"/>
                </a:spcBef>
                <a:spcAft>
                  <a:spcPct val="0"/>
                </a:spcAft>
              </a:pPr>
              <a:r>
                <a:rPr kumimoji="1" lang="en-US" altLang="ko-KR" b="1" dirty="0">
                  <a:solidFill>
                    <a:srgbClr val="000000"/>
                  </a:solidFill>
                  <a:latin typeface="+mj-lt"/>
                  <a:cs typeface="굴림" pitchFamily="50" charset="-127"/>
                </a:rPr>
                <a:t>Dr. Ami Gates</a:t>
              </a:r>
            </a:p>
            <a:p>
              <a:pPr lvl="0" fontAlgn="base">
                <a:spcBef>
                  <a:spcPct val="0"/>
                </a:spcBef>
                <a:spcAft>
                  <a:spcPct val="0"/>
                </a:spcAft>
              </a:pPr>
              <a:r>
                <a:rPr kumimoji="1" lang="en-US" altLang="ko-KR" b="1" dirty="0">
                  <a:solidFill>
                    <a:srgbClr val="000000"/>
                  </a:solidFill>
                  <a:latin typeface="+mj-lt"/>
                  <a:cs typeface="굴림" pitchFamily="50" charset="-127"/>
                </a:rPr>
                <a:t>Lynn Gill</a:t>
              </a:r>
            </a:p>
            <a:p>
              <a:pPr lvl="0" fontAlgn="base">
                <a:spcBef>
                  <a:spcPct val="0"/>
                </a:spcBef>
                <a:spcAft>
                  <a:spcPct val="0"/>
                </a:spcAft>
              </a:pPr>
              <a:r>
                <a:rPr kumimoji="1" lang="en-US" altLang="ko-KR" b="1" dirty="0">
                  <a:solidFill>
                    <a:srgbClr val="000000"/>
                  </a:solidFill>
                  <a:latin typeface="+mj-lt"/>
                  <a:cs typeface="굴림" pitchFamily="50" charset="-127"/>
                </a:rPr>
                <a:t>Chad Harper</a:t>
              </a:r>
              <a:endParaRPr kumimoji="1" lang="en-US" altLang="ko-KR" sz="2800" b="1" dirty="0">
                <a:solidFill>
                  <a:srgbClr val="000000"/>
                </a:solidFill>
                <a:latin typeface="+mj-lt"/>
                <a:cs typeface="굴림" pitchFamily="50" charset="-127"/>
              </a:endParaRPr>
            </a:p>
          </p:txBody>
        </p:sp>
        <p:sp>
          <p:nvSpPr>
            <p:cNvPr id="6" name="Text Box 4">
              <a:extLst>
                <a:ext uri="{FF2B5EF4-FFF2-40B4-BE49-F238E27FC236}">
                  <a16:creationId xmlns:a16="http://schemas.microsoft.com/office/drawing/2014/main" id="{C99962C7-0805-4FA8-BC84-F2D1513708EB}"/>
                </a:ext>
              </a:extLst>
            </p:cNvPr>
            <p:cNvSpPr txBox="1">
              <a:spLocks noChangeArrowheads="1"/>
            </p:cNvSpPr>
            <p:nvPr/>
          </p:nvSpPr>
          <p:spPr bwMode="auto">
            <a:xfrm>
              <a:off x="1901916" y="-836102"/>
              <a:ext cx="3744417"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Special Thanks to:</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
        <p:nvSpPr>
          <p:cNvPr id="9" name="Text Box 5">
            <a:extLst>
              <a:ext uri="{FF2B5EF4-FFF2-40B4-BE49-F238E27FC236}">
                <a16:creationId xmlns:a16="http://schemas.microsoft.com/office/drawing/2014/main" id="{F8B19CE6-9E89-4655-ABC3-41DA59DE4168}"/>
              </a:ext>
            </a:extLst>
          </p:cNvPr>
          <p:cNvSpPr txBox="1">
            <a:spLocks noChangeArrowheads="1"/>
          </p:cNvSpPr>
          <p:nvPr/>
        </p:nvSpPr>
        <p:spPr bwMode="auto">
          <a:xfrm>
            <a:off x="3574926" y="3065523"/>
            <a:ext cx="5040560" cy="2492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b="1" dirty="0">
                <a:solidFill>
                  <a:srgbClr val="000000"/>
                </a:solidFill>
                <a:latin typeface="+mj-lt"/>
                <a:cs typeface="굴림" pitchFamily="50" charset="-127"/>
              </a:rPr>
              <a:t>Dr. Don Harter</a:t>
            </a:r>
          </a:p>
          <a:p>
            <a:pPr fontAlgn="base">
              <a:spcBef>
                <a:spcPct val="0"/>
              </a:spcBef>
              <a:spcAft>
                <a:spcPct val="0"/>
              </a:spcAft>
            </a:pPr>
            <a:r>
              <a:rPr kumimoji="1" lang="en-US" altLang="ko-KR" b="1" dirty="0">
                <a:solidFill>
                  <a:srgbClr val="000000"/>
                </a:solidFill>
                <a:latin typeface="+mj-lt"/>
                <a:cs typeface="굴림" pitchFamily="50" charset="-127"/>
              </a:rPr>
              <a:t>Gary Krudys</a:t>
            </a:r>
          </a:p>
          <a:p>
            <a:pPr lvl="0" fontAlgn="base">
              <a:spcBef>
                <a:spcPct val="0"/>
              </a:spcBef>
              <a:spcAft>
                <a:spcPct val="0"/>
              </a:spcAft>
            </a:pPr>
            <a:r>
              <a:rPr kumimoji="1" lang="en-US" altLang="ko-KR" b="1" dirty="0">
                <a:solidFill>
                  <a:srgbClr val="000000"/>
                </a:solidFill>
                <a:latin typeface="+mj-lt"/>
                <a:cs typeface="굴림" pitchFamily="50" charset="-127"/>
              </a:rPr>
              <a:t>Deborah Landowski</a:t>
            </a:r>
          </a:p>
          <a:p>
            <a:pPr lvl="0" fontAlgn="base">
              <a:spcBef>
                <a:spcPct val="0"/>
              </a:spcBef>
              <a:spcAft>
                <a:spcPct val="0"/>
              </a:spcAft>
            </a:pPr>
            <a:r>
              <a:rPr kumimoji="1" lang="en-US" altLang="ko-KR" b="1" dirty="0">
                <a:solidFill>
                  <a:srgbClr val="000000"/>
                </a:solidFill>
                <a:latin typeface="+mj-lt"/>
                <a:cs typeface="굴림" pitchFamily="50" charset="-127"/>
              </a:rPr>
              <a:t>Dr. Norma Palomino</a:t>
            </a:r>
          </a:p>
          <a:p>
            <a:pPr lvl="0" fontAlgn="base">
              <a:spcBef>
                <a:spcPct val="0"/>
              </a:spcBef>
              <a:spcAft>
                <a:spcPct val="0"/>
              </a:spcAft>
            </a:pPr>
            <a:r>
              <a:rPr kumimoji="1" lang="en-US" altLang="ko-KR" b="1" dirty="0">
                <a:solidFill>
                  <a:srgbClr val="000000"/>
                </a:solidFill>
                <a:latin typeface="+mj-lt"/>
                <a:cs typeface="굴림" pitchFamily="50" charset="-127"/>
              </a:rPr>
              <a:t>Raj Venkatesan</a:t>
            </a:r>
          </a:p>
          <a:p>
            <a:pPr lvl="0" fontAlgn="base">
              <a:spcBef>
                <a:spcPct val="0"/>
              </a:spcBef>
              <a:spcAft>
                <a:spcPct val="0"/>
              </a:spcAft>
            </a:pPr>
            <a:endParaRPr kumimoji="1" lang="en-US" altLang="ko-KR" sz="2800" b="1" dirty="0">
              <a:solidFill>
                <a:srgbClr val="000000"/>
              </a:solidFill>
              <a:latin typeface="+mj-lt"/>
              <a:cs typeface="굴림" pitchFamily="50" charset="-127"/>
            </a:endParaRPr>
          </a:p>
          <a:p>
            <a:pPr lvl="0" fontAlgn="base">
              <a:spcBef>
                <a:spcPct val="0"/>
              </a:spcBef>
              <a:spcAft>
                <a:spcPct val="0"/>
              </a:spcAft>
            </a:pPr>
            <a:endParaRPr kumimoji="1" lang="en-US" altLang="ko-KR" sz="2800" b="1" dirty="0">
              <a:solidFill>
                <a:srgbClr val="000000"/>
              </a:solidFill>
              <a:latin typeface="+mj-lt"/>
              <a:cs typeface="굴림"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84265" y="2709714"/>
            <a:ext cx="5510941" cy="327628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My daughters are competitive equestrians. </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Riding is something that they love and I love doing with them.</a:t>
            </a:r>
          </a:p>
          <a:p>
            <a:pPr marL="285750" indent="-285750" defTabSz="914400" fontAlgn="base">
              <a:lnSpc>
                <a:spcPct val="150000"/>
              </a:lnSpc>
              <a:spcBef>
                <a:spcPct val="0"/>
              </a:spcBef>
              <a:spcAft>
                <a:spcPct val="0"/>
              </a:spcAft>
              <a:buFont typeface="Arial" panose="020B0604020202020204" pitchFamily="34" charset="0"/>
              <a:buChar char="•"/>
            </a:pPr>
            <a:r>
              <a:rPr kumimoji="1" lang="en-US" altLang="ko-KR" dirty="0">
                <a:latin typeface="+mj-lt"/>
                <a:cs typeface="굴림" pitchFamily="50" charset="-127"/>
              </a:rPr>
              <a:t>I have always been interested in numbers and patterns.</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I was facing the empty nest.</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Seemed like a great way to combine passions.</a:t>
            </a:r>
            <a:endParaRPr kumimoji="1" lang="en-US" altLang="ko-KR" sz="1800" dirty="0">
              <a:latin typeface="+mj-lt"/>
              <a:cs typeface="굴림" pitchFamily="50" charset="-127"/>
            </a:endParaRPr>
          </a:p>
        </p:txBody>
      </p:sp>
      <p:grpSp>
        <p:nvGrpSpPr>
          <p:cNvPr id="8" name="그룹 7"/>
          <p:cNvGrpSpPr/>
          <p:nvPr/>
        </p:nvGrpSpPr>
        <p:grpSpPr>
          <a:xfrm>
            <a:off x="550590" y="405458"/>
            <a:ext cx="4680520" cy="2433177"/>
            <a:chOff x="1342677" y="964098"/>
            <a:chExt cx="3744417" cy="1785105"/>
          </a:xfrm>
        </p:grpSpPr>
        <p:grpSp>
          <p:nvGrpSpPr>
            <p:cNvPr id="9" name="그룹 8"/>
            <p:cNvGrpSpPr/>
            <p:nvPr/>
          </p:nvGrpSpPr>
          <p:grpSpPr>
            <a:xfrm>
              <a:off x="1342677" y="1548874"/>
              <a:ext cx="3744417" cy="1200329"/>
              <a:chOff x="4062080" y="1257944"/>
              <a:chExt cx="3744417" cy="1200329"/>
            </a:xfrm>
          </p:grpSpPr>
          <p:sp>
            <p:nvSpPr>
              <p:cNvPr id="11" name="Text Box 5"/>
              <p:cNvSpPr txBox="1">
                <a:spLocks noChangeArrowheads="1"/>
              </p:cNvSpPr>
              <p:nvPr/>
            </p:nvSpPr>
            <p:spPr bwMode="auto">
              <a:xfrm>
                <a:off x="4062081" y="1257944"/>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16" name="직사각형 15"/>
              <p:cNvSpPr/>
              <p:nvPr/>
            </p:nvSpPr>
            <p:spPr>
              <a:xfrm>
                <a:off x="4062080" y="1825296"/>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10" name="Text Box 4"/>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pic>
        <p:nvPicPr>
          <p:cNvPr id="5" name="Picture 4">
            <a:extLst>
              <a:ext uri="{FF2B5EF4-FFF2-40B4-BE49-F238E27FC236}">
                <a16:creationId xmlns:a16="http://schemas.microsoft.com/office/drawing/2014/main" id="{CF30A257-D8EC-4035-9254-B3D8950B5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270" y="3712135"/>
            <a:ext cx="4561639" cy="304109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E15A735-528C-4D08-8109-5ED186654BC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35" r="10872"/>
          <a:stretch/>
        </p:blipFill>
        <p:spPr>
          <a:xfrm>
            <a:off x="5829834" y="141401"/>
            <a:ext cx="2339957" cy="3436557"/>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28DBFFB-5B7D-44D8-91B4-2CE47C4F33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0223" y="801055"/>
            <a:ext cx="2401627" cy="2401627"/>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Who am I?</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0" marR="0" lvl="0" indent="0">
              <a:lnSpc>
                <a:spcPct val="150000"/>
              </a:lnSpc>
              <a:spcBef>
                <a:spcPts val="0"/>
              </a:spcBef>
              <a:spcAft>
                <a:spcPts val="0"/>
              </a:spcAft>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Just a few points to summarize my background</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a master of science in mathematics with a concentration in statistics also from </a:t>
            </a:r>
            <a:b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Texas Tech University</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 felt it was too boring - and went into software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am a Six Sigma Greenbelt</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worked with analytics in my positions at IBM and some of their partners</a:t>
            </a: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nSpc>
                <a:spcPct val="150000"/>
              </a:lnSpc>
              <a:spcBef>
                <a:spcPts val="0"/>
              </a:spcBef>
              <a:spcAft>
                <a:spcPts val="0"/>
              </a:spcAft>
            </a:pP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7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550590" y="1557586"/>
            <a:ext cx="5256583" cy="2268547"/>
            <a:chOff x="1342678" y="964098"/>
            <a:chExt cx="3596610" cy="1827255"/>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9668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The Syracuse Applied Data Science Program</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02</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50993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Program Focus Areas</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Describing a broad overview of the major practice areas of data science.</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Collecting and organizing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Identifying patterns in data via visualization, statistical analysis, and data mining.</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alternative strategies based on the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 plan of action to implement the business decisions derived from the analyses.</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Demonstrating communication skills regarding data and its analysis for managers, IT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professionals, programmers, statisticians, and other relevant professionals in their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organization.</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Synthesizing the ethical dimensions of data science practice (e.g., privacy).</a:t>
            </a:r>
          </a:p>
          <a:p>
            <a:endParaRPr lang="ko-KR" altLang="en-US" sz="2200"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1269554"/>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Key Projects</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03</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0861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2881-9247-4BF2-9504-0642427E6E6E}"/>
              </a:ext>
            </a:extLst>
          </p:cNvPr>
          <p:cNvSpPr>
            <a:spLocks noGrp="1"/>
          </p:cNvSpPr>
          <p:nvPr>
            <p:ph type="title"/>
          </p:nvPr>
        </p:nvSpPr>
        <p:spPr/>
        <p:txBody>
          <a:bodyPr/>
          <a:lstStyle/>
          <a:p>
            <a:r>
              <a:rPr lang="en-US" dirty="0"/>
              <a:t>Key Projects Noted</a:t>
            </a:r>
          </a:p>
        </p:txBody>
      </p:sp>
      <p:sp>
        <p:nvSpPr>
          <p:cNvPr id="3" name="Content Placeholder 2">
            <a:extLst>
              <a:ext uri="{FF2B5EF4-FFF2-40B4-BE49-F238E27FC236}">
                <a16:creationId xmlns:a16="http://schemas.microsoft.com/office/drawing/2014/main" id="{CCE6532F-E222-4513-9424-13E3A57CEB38}"/>
              </a:ext>
            </a:extLst>
          </p:cNvPr>
          <p:cNvSpPr>
            <a:spLocks noGrp="1"/>
          </p:cNvSpPr>
          <p:nvPr>
            <p:ph idx="1"/>
          </p:nvPr>
        </p:nvSpPr>
        <p:spPr/>
        <p:txBody>
          <a:bodyPr>
            <a:normAutofit/>
          </a:bodyPr>
          <a:lstStyle/>
          <a:p>
            <a:pPr marL="0" indent="0"/>
            <a:r>
              <a:rPr lang="en-US" sz="2800" dirty="0"/>
              <a:t>The following projects were noted to show how these seven learning </a:t>
            </a:r>
            <a:br>
              <a:rPr lang="en-US" sz="2800" dirty="0"/>
            </a:br>
            <a:r>
              <a:rPr lang="en-US" sz="2800" dirty="0"/>
              <a:t>objectives were satisfied:</a:t>
            </a:r>
          </a:p>
          <a:p>
            <a:pPr>
              <a:buFont typeface="Arial" panose="020B0604020202020204" pitchFamily="34" charset="0"/>
              <a:buChar char="•"/>
            </a:pPr>
            <a:r>
              <a:rPr lang="en-US" sz="2800" dirty="0"/>
              <a:t>IST 659 - Data Administration Concepts and Database Management</a:t>
            </a:r>
          </a:p>
          <a:p>
            <a:pPr>
              <a:buFont typeface="Arial" panose="020B0604020202020204" pitchFamily="34" charset="0"/>
              <a:buChar char="•"/>
            </a:pPr>
            <a:r>
              <a:rPr lang="en-US" sz="2800" dirty="0"/>
              <a:t>MBC 638 - Data Analysis and Decision Making</a:t>
            </a:r>
          </a:p>
          <a:p>
            <a:pPr>
              <a:buFont typeface="Arial" panose="020B0604020202020204" pitchFamily="34" charset="0"/>
              <a:buChar char="•"/>
            </a:pPr>
            <a:r>
              <a:rPr lang="en-US" sz="2800" dirty="0"/>
              <a:t>IST 707 - Data Analytics</a:t>
            </a:r>
          </a:p>
          <a:p>
            <a:pPr>
              <a:buFont typeface="Arial" panose="020B0604020202020204" pitchFamily="34" charset="0"/>
              <a:buChar char="•"/>
            </a:pPr>
            <a:r>
              <a:rPr lang="en-US" sz="2800" dirty="0"/>
              <a:t>IST 719 - Information Visualization</a:t>
            </a:r>
          </a:p>
          <a:p>
            <a:pPr>
              <a:buFont typeface="Arial" panose="020B0604020202020204" pitchFamily="34" charset="0"/>
              <a:buChar char="•"/>
            </a:pPr>
            <a:r>
              <a:rPr lang="en-US" sz="2800" dirty="0"/>
              <a:t>IST 652 - Scripting for Data Analytics</a:t>
            </a:r>
          </a:p>
          <a:p>
            <a:pPr>
              <a:buFont typeface="Arial" panose="020B0604020202020204" pitchFamily="34" charset="0"/>
              <a:buChar char="•"/>
            </a:pPr>
            <a:r>
              <a:rPr lang="en-US" sz="2800" dirty="0"/>
              <a:t>IST 664 - Natural Language Processing</a:t>
            </a:r>
          </a:p>
        </p:txBody>
      </p:sp>
    </p:spTree>
    <p:extLst>
      <p:ext uri="{BB962C8B-B14F-4D97-AF65-F5344CB8AC3E}">
        <p14:creationId xmlns:p14="http://schemas.microsoft.com/office/powerpoint/2010/main" val="40962417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12450</TotalTime>
  <Words>6284</Words>
  <Application>Microsoft Office PowerPoint</Application>
  <PresentationFormat>Custom</PresentationFormat>
  <Paragraphs>348</Paragraphs>
  <Slides>35</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Calibri</vt:lpstr>
      <vt:lpstr>Noto Sans</vt:lpstr>
      <vt:lpstr>Symbol</vt:lpstr>
      <vt:lpstr>Arial</vt:lpstr>
      <vt:lpstr>Cambria</vt:lpstr>
      <vt:lpstr>굴림체</vt:lpstr>
      <vt:lpstr>Calibri Light</vt:lpstr>
      <vt:lpstr>맑은 고딕</vt:lpstr>
      <vt:lpstr>Times New Roman</vt:lpstr>
      <vt:lpstr>Office 테마</vt:lpstr>
      <vt:lpstr>PORTFOLIO SUBMISSION  Applied Data Sciences </vt:lpstr>
      <vt:lpstr>PowerPoint Presentation</vt:lpstr>
      <vt:lpstr>PowerPoint Presentation</vt:lpstr>
      <vt:lpstr>PowerPoint Presentation</vt:lpstr>
      <vt:lpstr>Who am I?</vt:lpstr>
      <vt:lpstr>PowerPoint Presentation</vt:lpstr>
      <vt:lpstr>Program Focus Areas</vt:lpstr>
      <vt:lpstr>PowerPoint Presentation</vt:lpstr>
      <vt:lpstr>Key Projects Noted</vt:lpstr>
      <vt:lpstr>PowerPoint Presentation</vt:lpstr>
      <vt:lpstr>Horse Records</vt:lpstr>
      <vt:lpstr>Learning Objectives Satisfied</vt:lpstr>
      <vt:lpstr>PowerPoint Presentation</vt:lpstr>
      <vt:lpstr>Horse Ride Preparation Process Improvement</vt:lpstr>
      <vt:lpstr>Learning Objectives Satisfied</vt:lpstr>
      <vt:lpstr>PowerPoint Presentation</vt:lpstr>
      <vt:lpstr>Predicting Horse Colic</vt:lpstr>
      <vt:lpstr>Learning Objectives Satisfied</vt:lpstr>
      <vt:lpstr>PowerPoint Presentation</vt:lpstr>
      <vt:lpstr>Tracking the Danger Zone Horse Track Incidents</vt:lpstr>
      <vt:lpstr>Learning Objectives Satisfied</vt:lpstr>
      <vt:lpstr>PowerPoint Presentation</vt:lpstr>
      <vt:lpstr>Racetrack Infractions and Incidents</vt:lpstr>
      <vt:lpstr>Learning Objectives Satisfied</vt:lpstr>
      <vt:lpstr>PowerPoint Presentation</vt:lpstr>
      <vt:lpstr>Classification of Racetrack Incidents</vt:lpstr>
      <vt:lpstr>Learning Objectives Satisfied</vt:lpstr>
      <vt:lpstr>PowerPoint Presentation</vt:lpstr>
      <vt:lpstr>Summary of Projects and Objectives</vt:lpstr>
      <vt:lpstr>Summary of Projects and Objectives</vt:lpstr>
      <vt:lpstr>Other Projects</vt:lpstr>
      <vt:lpstr>Other Projects</vt:lpstr>
      <vt:lpstr>PowerPoint Presentation</vt:lpstr>
      <vt:lpstr>My Reflection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 </cp:lastModifiedBy>
  <cp:revision>156</cp:revision>
  <dcterms:created xsi:type="dcterms:W3CDTF">2010-02-01T08:03:16Z</dcterms:created>
  <dcterms:modified xsi:type="dcterms:W3CDTF">2021-09-03T00:21:14Z</dcterms:modified>
  <cp:category>www.slidemembers.com</cp:category>
</cp:coreProperties>
</file>